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5386C-C418-47B6-BC93-5ECB9843EF88}" type="datetimeFigureOut">
              <a:rPr lang="ru-RU" smtClean="0"/>
              <a:pPr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CD9B-6D29-4A98-AE98-24E6BDD0EE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inobraz.egov66.ru/site/section?id=187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80920" cy="22596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 особенностях подачи заявления на аттестацию педагогических работников в электронном формате</a:t>
            </a:r>
            <a:endParaRPr lang="ru-RU" b="1" dirty="0"/>
          </a:p>
        </p:txBody>
      </p:sp>
      <p:sp>
        <p:nvSpPr>
          <p:cNvPr id="1026" name="AutoShape 2" descr="https://parfenyevo.kostroma.gov.ru/upload/iblock/f81/1zi1x62ejwd4qozzaxhhfphhblz34xi5/gosuslug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shkoladruzhbinskayaczelinnyj-r22.gosweb.gosuslugi.ru/netcat_files/48/190/gosuslugi.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2952328" cy="2952328"/>
          </a:xfrm>
          <a:prstGeom prst="rect">
            <a:avLst/>
          </a:prstGeom>
          <a:noFill/>
        </p:spPr>
      </p:pic>
      <p:pic>
        <p:nvPicPr>
          <p:cNvPr id="1032" name="Picture 8" descr="https://xn---7-6kcaeseq4ay4e.xn--p1ai/attachments/Image/ff46b39b-5a8f-477c-acba-1575013f1b62.png?template=generic"/>
          <p:cNvPicPr>
            <a:picLocks noChangeAspect="1" noChangeArrowheads="1"/>
          </p:cNvPicPr>
          <p:nvPr/>
        </p:nvPicPr>
        <p:blipFill>
          <a:blip r:embed="rId3" cstate="print"/>
          <a:srcRect l="5090" t="11319" r="9294" b="20669"/>
          <a:stretch>
            <a:fillRect/>
          </a:stretch>
        </p:blipFill>
        <p:spPr bwMode="auto">
          <a:xfrm>
            <a:off x="3923928" y="3717032"/>
            <a:ext cx="4766101" cy="1702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88024" y="764704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Шаг 7. Указываются сведения о месте работы </a:t>
            </a:r>
            <a:r>
              <a:rPr lang="ru-RU" sz="2000" dirty="0" smtClean="0"/>
              <a:t>и должности заявителя.</a:t>
            </a:r>
          </a:p>
          <a:p>
            <a:pPr algn="ctr"/>
            <a:r>
              <a:rPr lang="ru-RU" sz="2000" i="1" dirty="0" smtClean="0"/>
              <a:t>Наименование организации указывается полное </a:t>
            </a:r>
            <a:br>
              <a:rPr lang="ru-RU" sz="2000" i="1" dirty="0" smtClean="0"/>
            </a:br>
            <a:r>
              <a:rPr lang="ru-RU" sz="2000" i="1" u="sng" dirty="0" smtClean="0"/>
              <a:t>в соответствии с Уставом образовательной организации.</a:t>
            </a:r>
          </a:p>
          <a:p>
            <a:pPr algn="ctr"/>
            <a:r>
              <a:rPr lang="ru-RU" sz="2000" i="1" dirty="0" smtClean="0"/>
              <a:t>Должность указывается </a:t>
            </a:r>
            <a:br>
              <a:rPr lang="ru-RU" sz="2000" i="1" dirty="0" smtClean="0"/>
            </a:br>
            <a:r>
              <a:rPr lang="ru-RU" sz="2000" i="1" u="sng" dirty="0" smtClean="0"/>
              <a:t>в соответствии с Номенклатурой должностей</a:t>
            </a:r>
            <a:r>
              <a:rPr lang="ru-RU" sz="2000" i="1" dirty="0" smtClean="0"/>
              <a:t>, утвержденной постановлением Правительства РФ от 21.02.2022 № 225</a:t>
            </a:r>
          </a:p>
        </p:txBody>
      </p:sp>
      <p:pic>
        <p:nvPicPr>
          <p:cNvPr id="12290" name="Picture 2" descr="C:\Users\Админ\Desktop\тьть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536504" cy="37472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301208"/>
            <a:ext cx="864096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Наименование организации и должность, указываемые педагогом на портале госуслуг, должны совпадать с наименованием организации и должностью, указанными в КАИС!!!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ололол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820472" cy="512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58924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</a:t>
            </a:r>
            <a:r>
              <a:rPr lang="ru-RU" sz="2400" dirty="0" smtClean="0"/>
              <a:t>8. Загрузка документов</a:t>
            </a:r>
            <a:endParaRPr lang="ru-RU" sz="2400" dirty="0"/>
          </a:p>
        </p:txBody>
      </p:sp>
      <p:pic>
        <p:nvPicPr>
          <p:cNvPr id="15362" name="Picture 2" descr="C:\Users\Админ\Desktop\хзхз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49287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Перечень документов, которые обязательно необходимо загружать при подаче заявления: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19310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Заверенная скан-копия трудового договора либо дополнительного соглашения (для руководящих работников);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Диплом об образовании;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Приказ о действующей квалификационной категории;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Ссылка на ЭПП / Документы, подтверждающие результаты профессиональной деятельности (файлы должны быть названы в соответствии с содержимым).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56895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ru-RU" i="1" dirty="0" smtClean="0"/>
              <a:t>«В </a:t>
            </a:r>
            <a:r>
              <a:rPr lang="ru-RU" i="1" dirty="0"/>
              <a:t>заявлении в аттестационную комиссию педагогические работники сообщают </a:t>
            </a:r>
            <a:r>
              <a:rPr lang="ru-RU" i="1" u="sng" dirty="0"/>
              <a:t>сведения об уровне образования </a:t>
            </a:r>
            <a:r>
              <a:rPr lang="ru-RU" i="1" dirty="0"/>
              <a:t>(квалификации), </a:t>
            </a:r>
            <a:r>
              <a:rPr lang="ru-RU" i="1" u="sng" dirty="0"/>
              <a:t>результатах профессиональной деятельности в организациях</a:t>
            </a:r>
            <a:r>
              <a:rPr lang="ru-RU" i="1" dirty="0"/>
              <a:t>, </a:t>
            </a:r>
            <a:r>
              <a:rPr lang="ru-RU" i="1" u="sng" dirty="0"/>
              <a:t>об имеющихся квалификационных категориях</a:t>
            </a:r>
            <a:r>
              <a:rPr lang="ru-RU" i="1" dirty="0"/>
              <a:t>, а также указывают должность, по которой они желают пройти </a:t>
            </a:r>
            <a:r>
              <a:rPr lang="ru-RU" i="1" dirty="0" smtClean="0"/>
              <a:t>аттестацию» </a:t>
            </a:r>
            <a:br>
              <a:rPr lang="ru-RU" i="1" dirty="0" smtClean="0"/>
            </a:br>
            <a:r>
              <a:rPr lang="ru-RU" i="1" dirty="0" smtClean="0"/>
              <a:t>– </a:t>
            </a:r>
            <a:r>
              <a:rPr lang="ru-RU" dirty="0" smtClean="0"/>
              <a:t>пункт 28 Порядка </a:t>
            </a:r>
            <a:r>
              <a:rPr lang="ru-RU" dirty="0"/>
              <a:t>проведения аттестации педагогических работников организаций, осуществляющих образовательную </a:t>
            </a:r>
            <a:r>
              <a:rPr lang="ru-RU" dirty="0" smtClean="0"/>
              <a:t>деятельность, </a:t>
            </a:r>
            <a:br>
              <a:rPr lang="ru-RU" dirty="0" smtClean="0"/>
            </a:br>
            <a:r>
              <a:rPr lang="ru-RU" dirty="0" smtClean="0"/>
              <a:t>утв. Приказом Министерства Просвещения РФ от 24.03.2023 № 196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дмин\Desktop\папа.jpg"/>
          <p:cNvPicPr>
            <a:picLocks noChangeAspect="1" noChangeArrowheads="1"/>
          </p:cNvPicPr>
          <p:nvPr/>
        </p:nvPicPr>
        <p:blipFill>
          <a:blip r:embed="rId2" cstate="print"/>
          <a:srcRect l="2295" t="7559" r="3060" b="9449"/>
          <a:stretch>
            <a:fillRect/>
          </a:stretch>
        </p:blipFill>
        <p:spPr bwMode="auto">
          <a:xfrm>
            <a:off x="2267744" y="4005063"/>
            <a:ext cx="4536504" cy="16105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7849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/>
              <a:t>Как правильно заверить скан-копию трудового договора</a:t>
            </a:r>
            <a:endParaRPr lang="ru-RU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3501008"/>
            <a:ext cx="107433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/>
              <a:t>ВЕРНО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764704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На первой странице трудового верху в верхней части проставляется отметка «Верно» или «Копия верна»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После отметки заверяющее лицо (руководитель образовательной организации) указывает свою должность и ставит подпись, расшифровывая свою фамилию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Здесь же проставляется дата заверения (дата заверения трудового договора должна быть -+ несколько дней от даты подачи заявления на госуслугах)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На первой странице трудового договора также проставляется печать образовательной организации. Печать должна находиться не на пустой части листа, а располагаться так, чтобы хотя бы частично задевать текст копии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5" y="5733256"/>
            <a:ext cx="84249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Все заявления без приложенных правильно оформленных трудовых договоров (дополнительных соглашений) будут отклонены!!!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9715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9. </a:t>
            </a:r>
            <a:r>
              <a:rPr lang="ru-RU" sz="2400" dirty="0" smtClean="0"/>
              <a:t>Выбирается и подтверждается подразделение, </a:t>
            </a:r>
            <a:r>
              <a:rPr lang="ru-RU" sz="2400" dirty="0"/>
              <a:t>куда подается заявление. В нашем случае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400" b="1" dirty="0" smtClean="0"/>
              <a:t>Министерство образованияи и молодежной политики Свердловской области</a:t>
            </a:r>
            <a:endParaRPr lang="ru-RU" sz="2400" b="1" dirty="0"/>
          </a:p>
        </p:txBody>
      </p:sp>
      <p:pic>
        <p:nvPicPr>
          <p:cNvPr id="16386" name="Picture 2" descr="C:\Users\Админ\Desktop\ывывывлд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19501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22920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10. </a:t>
            </a:r>
            <a:r>
              <a:rPr lang="ru-RU" sz="2400" dirty="0" smtClean="0"/>
              <a:t>Указывается </a:t>
            </a:r>
            <a:r>
              <a:rPr lang="ru-RU" sz="2400" dirty="0"/>
              <a:t>способ получения результата услуги</a:t>
            </a:r>
          </a:p>
        </p:txBody>
      </p:sp>
      <p:pic>
        <p:nvPicPr>
          <p:cNvPr id="17410" name="Picture 2" descr="C:\Users\Админ\Desktop\цуцуц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677025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70609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Заполнение карточки образовательной организации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21888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В карточке образовательной организации необходимо поправить тип ОО всем, у кого он указан некорректно. Согласно статье 23 Федерального закона от 29.12.2012 года № 273-ФЗ «Об образовании в Российской Федерации», необходимо указывать один из следующих типов:</a:t>
            </a:r>
          </a:p>
          <a:p>
            <a:pPr marL="0" indent="0" algn="ctr"/>
            <a:r>
              <a:rPr lang="ru-RU" sz="1400" dirty="0" smtClean="0"/>
              <a:t>Дошкольная образовательная организация</a:t>
            </a:r>
          </a:p>
          <a:p>
            <a:pPr marL="0" indent="0" algn="ctr"/>
            <a:r>
              <a:rPr lang="ru-RU" sz="1400" dirty="0" smtClean="0"/>
              <a:t>Общеобразовательная организация</a:t>
            </a:r>
          </a:p>
          <a:p>
            <a:pPr marL="0" indent="0" algn="ctr"/>
            <a:r>
              <a:rPr lang="ru-RU" sz="1400" dirty="0" smtClean="0"/>
              <a:t>Организация дополнительного образования</a:t>
            </a:r>
          </a:p>
          <a:p>
            <a:pPr marL="0" indent="0">
              <a:buNone/>
            </a:pPr>
            <a:endParaRPr lang="ru-RU" sz="500" dirty="0"/>
          </a:p>
          <a:p>
            <a:pPr marL="0" indent="0" algn="ctr">
              <a:buNone/>
            </a:pPr>
            <a:r>
              <a:rPr lang="ru-RU" sz="1600" b="1" dirty="0" smtClean="0"/>
              <a:t>Учреждений уже нет, сейчас </a:t>
            </a:r>
            <a:r>
              <a:rPr lang="ru-RU" sz="1600" b="1" u="sng" dirty="0" smtClean="0"/>
              <a:t>организации</a:t>
            </a:r>
            <a:r>
              <a:rPr lang="ru-RU" sz="1600" b="1" dirty="0" smtClean="0"/>
              <a:t>!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5661248"/>
            <a:ext cx="856895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Если не исправить тип ОО, то КАИС не поймет, какой оценочный инструментарий подгрузить для оценивания педагога, </a:t>
            </a:r>
            <a:br>
              <a:rPr lang="ru-RU" sz="2000" b="1" dirty="0" smtClean="0"/>
            </a:br>
            <a:r>
              <a:rPr lang="ru-RU" sz="2000" b="1" dirty="0" smtClean="0"/>
              <a:t>который подал заявление на аттестацию!!!</a:t>
            </a:r>
            <a:endParaRPr lang="ru-RU" sz="2000" b="1" dirty="0"/>
          </a:p>
        </p:txBody>
      </p:sp>
      <p:pic>
        <p:nvPicPr>
          <p:cNvPr id="18434" name="Picture 2" descr="C:\Users\Админ\Desktop\ййе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5328592" cy="267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Выдача доступа в ЭПП</a:t>
            </a:r>
            <a:endParaRPr lang="ru-RU" sz="3600" b="1" dirty="0"/>
          </a:p>
        </p:txBody>
      </p:sp>
      <p:pic>
        <p:nvPicPr>
          <p:cNvPr id="19458" name="Picture 2" descr="C:\Users\7272~1\AppData\Local\Temp\7zOC21B76CC\2023 Выдача доступа в ЭП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66" y="2348880"/>
            <a:ext cx="852012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536" y="4941168"/>
            <a:ext cx="8352928" cy="147302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      На </a:t>
            </a:r>
            <a:r>
              <a:rPr lang="ru-RU" dirty="0"/>
              <a:t>портале госуслуг в выпадающем меню необходимо найти раздел «Дети Образование» и в перечне услуг </a:t>
            </a:r>
            <a:r>
              <a:rPr lang="ru-RU" dirty="0" smtClean="0"/>
              <a:t>выбрать </a:t>
            </a:r>
            <a:r>
              <a:rPr lang="ru-RU" dirty="0"/>
              <a:t>услугу «</a:t>
            </a:r>
            <a:r>
              <a:rPr lang="ru-RU" dirty="0" smtClean="0"/>
              <a:t>Аттестация педагогических </a:t>
            </a:r>
            <a:r>
              <a:rPr lang="ru-RU" dirty="0"/>
              <a:t>работников организаций, осуществляющих </a:t>
            </a:r>
            <a:r>
              <a:rPr lang="ru-RU" dirty="0" smtClean="0"/>
              <a:t>образовательную деятельность</a:t>
            </a:r>
            <a:r>
              <a:rPr lang="ru-RU" dirty="0"/>
              <a:t>»</a:t>
            </a:r>
            <a:r>
              <a:rPr lang="ru-RU" dirty="0" smtClean="0"/>
              <a:t> </a:t>
            </a:r>
            <a:r>
              <a:rPr lang="ru-RU" dirty="0"/>
              <a:t> 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C:\Users\Админ\Desktop\1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488588" cy="402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558924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Для оформления заявления нажать кнопку «Начать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4099" name="Picture 3" descr="C:\Users\Админ\Desktop\1 1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5472608" cy="4853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65313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1. </a:t>
            </a:r>
            <a:r>
              <a:rPr lang="ru-RU" sz="2400" dirty="0" smtClean="0"/>
              <a:t>Проверяются сведения </a:t>
            </a:r>
            <a:r>
              <a:rPr lang="ru-RU" sz="2400" dirty="0"/>
              <a:t>о </a:t>
            </a:r>
            <a:r>
              <a:rPr lang="ru-RU" sz="2400" dirty="0" smtClean="0"/>
              <a:t>заявителе.</a:t>
            </a:r>
            <a:br>
              <a:rPr lang="ru-RU" sz="2400" dirty="0" smtClean="0"/>
            </a:br>
            <a:r>
              <a:rPr lang="ru-RU" sz="2400" dirty="0" smtClean="0"/>
              <a:t>Сведения </a:t>
            </a:r>
            <a:r>
              <a:rPr lang="ru-RU" sz="2400" dirty="0"/>
              <a:t>выводятся из данных, ранее внесенных на сайт госуслуг. Если сведения верны, то просто подтверждаем, нажав кнопку «Верно». При обнаружении ошибки необходимо внести изменения, нажав кнопку «</a:t>
            </a:r>
            <a:r>
              <a:rPr lang="ru-RU" sz="2400" dirty="0" smtClean="0"/>
              <a:t>Изменить»</a:t>
            </a:r>
            <a:endParaRPr lang="ru-RU" sz="2400" dirty="0"/>
          </a:p>
        </p:txBody>
      </p:sp>
      <p:pic>
        <p:nvPicPr>
          <p:cNvPr id="6147" name="Picture 3" descr="C:\Users\Админ\Desktop\8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248472" cy="421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924944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2. </a:t>
            </a:r>
            <a:r>
              <a:rPr lang="ru-RU" sz="2400" dirty="0" smtClean="0"/>
              <a:t>Подтверждается </a:t>
            </a:r>
            <a:r>
              <a:rPr lang="ru-RU" sz="2400" dirty="0"/>
              <a:t>или </a:t>
            </a:r>
            <a:r>
              <a:rPr lang="ru-RU" sz="2400" dirty="0" smtClean="0"/>
              <a:t>изменяется </a:t>
            </a:r>
            <a:r>
              <a:rPr lang="ru-RU" sz="2400" dirty="0"/>
              <a:t>контактный телефон и электронную почту</a:t>
            </a:r>
          </a:p>
        </p:txBody>
      </p:sp>
      <p:pic>
        <p:nvPicPr>
          <p:cNvPr id="7170" name="Picture 2" descr="C:\Users\Админ\Desktop\ггшгшг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101950" cy="2376264"/>
          </a:xfrm>
          <a:prstGeom prst="rect">
            <a:avLst/>
          </a:prstGeom>
          <a:noFill/>
        </p:spPr>
      </p:pic>
      <p:pic>
        <p:nvPicPr>
          <p:cNvPr id="7171" name="Picture 3" descr="C:\Users\Админ\Desktop\зщзщ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118115" cy="237626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3861048"/>
            <a:ext cx="7920880" cy="27363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Педагог указывает личный номер телефона и </a:t>
            </a:r>
            <a:br>
              <a:rPr lang="ru-RU" sz="2400" b="1" dirty="0" smtClean="0"/>
            </a:br>
            <a:r>
              <a:rPr lang="ru-RU" sz="2400" b="1" dirty="0" smtClean="0"/>
              <a:t>личную электронную почту!!!</a:t>
            </a:r>
            <a:endParaRPr lang="ru-RU" sz="2400" b="1" dirty="0"/>
          </a:p>
          <a:p>
            <a:pPr algn="ctr"/>
            <a:r>
              <a:rPr lang="ru-RU" sz="2400" b="1" u="sng" dirty="0" smtClean="0"/>
              <a:t>Телефон и электронная почта, указываемые педагогом на портале госуслуг, должны совпадать </a:t>
            </a:r>
            <a:br>
              <a:rPr lang="ru-RU" sz="2400" b="1" u="sng" dirty="0" smtClean="0"/>
            </a:br>
            <a:r>
              <a:rPr lang="ru-RU" sz="2400" b="1" u="sng" dirty="0" smtClean="0"/>
              <a:t>с телефоном и электронной почтой, </a:t>
            </a:r>
            <a:br>
              <a:rPr lang="ru-RU" sz="2400" b="1" u="sng" dirty="0" smtClean="0"/>
            </a:br>
            <a:r>
              <a:rPr lang="ru-RU" sz="2400" b="1" u="sng" dirty="0" smtClean="0"/>
              <a:t>указанными в карточке педагога в КАИС!!!</a:t>
            </a:r>
            <a:endParaRPr lang="ru-R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9715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3. Уточняется, изменяется и подтверждается адрес регистрации заявителя</a:t>
            </a:r>
          </a:p>
        </p:txBody>
      </p:sp>
      <p:pic>
        <p:nvPicPr>
          <p:cNvPr id="8194" name="Picture 2" descr="C:\Users\Админ\Desktop\гшгшг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200900" cy="3952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9715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4. </a:t>
            </a:r>
            <a:r>
              <a:rPr lang="ru-RU" sz="2400" dirty="0" smtClean="0"/>
              <a:t>Выбирается квалификационная категория, </a:t>
            </a:r>
            <a:r>
              <a:rPr lang="ru-RU" sz="2400" dirty="0"/>
              <a:t>на которую </a:t>
            </a:r>
            <a:r>
              <a:rPr lang="ru-RU" sz="2400" dirty="0" smtClean="0"/>
              <a:t>претендует заявитель (первая или высшая)</a:t>
            </a:r>
            <a:endParaRPr lang="ru-RU" sz="2400" dirty="0"/>
          </a:p>
        </p:txBody>
      </p:sp>
      <p:pic>
        <p:nvPicPr>
          <p:cNvPr id="9218" name="Picture 2" descr="C:\Users\Админ\Desktop\хэхэхэ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96075" cy="3514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479715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5. Ответ на вопрос об </a:t>
            </a:r>
            <a:r>
              <a:rPr lang="ru-RU" sz="2400" dirty="0" smtClean="0"/>
              <a:t>установленной </a:t>
            </a:r>
            <a:r>
              <a:rPr lang="ru-RU" sz="2400" dirty="0"/>
              <a:t>квалификационной категории в настоящее время</a:t>
            </a:r>
          </a:p>
        </p:txBody>
      </p:sp>
      <p:pic>
        <p:nvPicPr>
          <p:cNvPr id="10242" name="Picture 2" descr="C:\Users\Админ\Desktop\укук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800850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0032" y="548680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Шаг 6. При </a:t>
            </a:r>
            <a:r>
              <a:rPr lang="ru-RU" sz="2400" dirty="0"/>
              <a:t>наличии ранее установленной квалификационной категории </a:t>
            </a:r>
            <a:r>
              <a:rPr lang="ru-RU" sz="2400" dirty="0" smtClean="0"/>
              <a:t>указываются реквизиты </a:t>
            </a:r>
            <a:r>
              <a:rPr lang="ru-RU" sz="2400" dirty="0"/>
              <a:t>решения об установлении квалификационной категории </a:t>
            </a:r>
            <a:r>
              <a:rPr lang="ru-RU" sz="2400" dirty="0" smtClean="0"/>
              <a:t>(номер приказа</a:t>
            </a:r>
            <a:r>
              <a:rPr lang="ru-RU" sz="2400" dirty="0"/>
              <a:t>, </a:t>
            </a:r>
            <a:r>
              <a:rPr lang="ru-RU" sz="2400" dirty="0" smtClean="0"/>
              <a:t>дата, </a:t>
            </a:r>
            <a:r>
              <a:rPr lang="ru-RU" sz="2400" dirty="0"/>
              <a:t>наименование органа, принявшего решение)</a:t>
            </a:r>
          </a:p>
        </p:txBody>
      </p:sp>
      <p:pic>
        <p:nvPicPr>
          <p:cNvPr id="11266" name="Picture 2" descr="C:\Users\Админ\Desktop\нгнгн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824536" cy="4081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4869160"/>
            <a:ext cx="8424936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Все приказы об утверждении решений Аттестационной комиссии, </a:t>
            </a:r>
            <a:br>
              <a:rPr lang="ru-RU" sz="2200" dirty="0" smtClean="0"/>
            </a:br>
            <a:r>
              <a:rPr lang="ru-RU" sz="2200" dirty="0" smtClean="0"/>
              <a:t>начиная с 2014 года, размещены на официальном сайте МОиМП СО </a:t>
            </a:r>
            <a:br>
              <a:rPr lang="ru-RU" sz="2200" dirty="0" smtClean="0"/>
            </a:br>
            <a:r>
              <a:rPr lang="ru-RU" sz="2200" dirty="0" smtClean="0"/>
              <a:t>в разделе «Аттестация педагогических работников» </a:t>
            </a:r>
            <a:r>
              <a:rPr lang="en-US" sz="2200" dirty="0" smtClean="0">
                <a:hlinkClick r:id="rId3"/>
              </a:rPr>
              <a:t>https://minobraz.egov66.ru/site/section?id=187</a:t>
            </a:r>
            <a:r>
              <a:rPr lang="ru-RU" sz="2200" dirty="0" smtClean="0"/>
              <a:t>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504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Об особенностях подачи заявления на аттестацию педагогических работников в электронном формате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Перечень документов, которые обязательно необходимо загружать при подаче заявления:</vt:lpstr>
      <vt:lpstr>Слайд 14</vt:lpstr>
      <vt:lpstr>Слайд 15</vt:lpstr>
      <vt:lpstr>Слайд 16</vt:lpstr>
      <vt:lpstr>Заполнение карточки образовательной организации</vt:lpstr>
      <vt:lpstr>Выдача доступа в ЭПП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подачи заявления на аттестацию педагогических работников в электронном формате</dc:title>
  <dc:creator>Админ</dc:creator>
  <cp:lastModifiedBy>Админ</cp:lastModifiedBy>
  <cp:revision>46</cp:revision>
  <dcterms:created xsi:type="dcterms:W3CDTF">2023-09-19T04:14:19Z</dcterms:created>
  <dcterms:modified xsi:type="dcterms:W3CDTF">2023-09-21T04:12:47Z</dcterms:modified>
</cp:coreProperties>
</file>