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80" r:id="rId6"/>
    <p:sldId id="261" r:id="rId7"/>
    <p:sldId id="262" r:id="rId8"/>
    <p:sldId id="266" r:id="rId9"/>
    <p:sldId id="282" r:id="rId10"/>
    <p:sldId id="283" r:id="rId11"/>
    <p:sldId id="284" r:id="rId12"/>
    <p:sldId id="286" r:id="rId13"/>
    <p:sldId id="287" r:id="rId14"/>
    <p:sldId id="288" r:id="rId15"/>
    <p:sldId id="289" r:id="rId16"/>
    <p:sldId id="285" r:id="rId17"/>
    <p:sldId id="279" r:id="rId18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>
      <p:cViewPr>
        <p:scale>
          <a:sx n="98" d="100"/>
          <a:sy n="98" d="100"/>
        </p:scale>
        <p:origin x="-1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34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6"/>
          <p:cNvSpPr/>
          <p:nvPr/>
        </p:nvSpPr>
        <p:spPr>
          <a:xfrm rot="18919285">
            <a:off x="-547867" y="792195"/>
            <a:ext cx="1846767" cy="7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0605" y="258760"/>
            <a:ext cx="1675732" cy="6266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500" y="6362700"/>
            <a:ext cx="343901" cy="3581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79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2103120"/>
            <a:ext cx="9715113" cy="2830606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образования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естественно-научной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технологической направленности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«Точка Роста»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проекта «Современная школа» 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 «Образование» 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 МБОУ ПГО  « СОШ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с.Полдневая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31" y="-108588"/>
            <a:ext cx="8638369" cy="23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90955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121521"/>
              </p:ext>
            </p:extLst>
          </p:nvPr>
        </p:nvGraphicFramePr>
        <p:xfrm>
          <a:off x="2248930" y="787095"/>
          <a:ext cx="9151708" cy="59044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47784"/>
                <a:gridCol w="2883243"/>
                <a:gridCol w="3920681"/>
              </a:tblGrid>
              <a:tr h="415888">
                <a:tc>
                  <a:txBody>
                    <a:bodyPr/>
                    <a:lstStyle/>
                    <a:p>
                      <a:pPr marL="75565" marR="1092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268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400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направленности</a:t>
                      </a: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spc="-5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</a:t>
                      </a:r>
                      <a:r>
                        <a:rPr lang="ru-RU" sz="1400" b="1" spc="-5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Самоделкин</a:t>
                      </a:r>
                      <a:r>
                        <a:rPr lang="ru-RU" sz="1400" b="1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».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8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400" spc="-28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1-4</a:t>
                      </a:r>
                      <a:r>
                        <a:rPr lang="ru-RU" sz="1400" spc="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класс;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Цель программы: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Развитие творческой инициативности и самостоятельности у детей в процессе создания поделок из различных материалов.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 smtClean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Занимаясь конструированием из природного и бросового материала, ребёнок ближе знакомится с растительным миром, вовлекается в наблюдение за природными явлениями, учиться бережно относится к предметам, сделанным своими руками.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325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4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spc="-55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Первые шаги в информатику».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400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2-4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программы: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понимания теоретических основ современной компьютерной науки;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предусматривает включение задач и заданий, трудность которых определяется не столько содержанием, сколько новизной и необычностью ситуации. Это способствует появлению личностной компетенции, формированию умения работать в условиях поиска, развитию сообразительности, любознательности.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842" y="2091846"/>
            <a:ext cx="2259598" cy="150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1" y="4558920"/>
            <a:ext cx="2303440" cy="172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8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8411" y="0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53868"/>
              </p:ext>
            </p:extLst>
          </p:nvPr>
        </p:nvGraphicFramePr>
        <p:xfrm>
          <a:off x="2208411" y="674361"/>
          <a:ext cx="9151708" cy="60858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47784"/>
                <a:gridCol w="2883243"/>
                <a:gridCol w="3920681"/>
              </a:tblGrid>
              <a:tr h="415888">
                <a:tc>
                  <a:txBody>
                    <a:bodyPr/>
                    <a:lstStyle/>
                    <a:p>
                      <a:pPr marL="75565" marR="1092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Действующие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268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4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spc="-55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Шахматы».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400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</a:t>
                      </a: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подготовка юных шахматистов, владеющих базовыми навыками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стратегии, тактики и техники шахматной борьбы, основами общей шахматной культуры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 шахматами способствует гармоническому развитию многих важных сторон личности. В процессе занятия шахматами развивается логическое и интуитивное мышление, долговременная и оперативная память, совершенствуется способность к концентрации внимания.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325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4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spc="-55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spc="-5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Легоконструирование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400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программы: -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начального научно-технического мышления, творчества обучающихся посредством образовательных конструкторов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Лего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Особенностью данной программы является развитие коммуникативных умений в коллективе и развитие самостоятельного технического творчества. Простота в построении модели в сочетании с большими конструктивными возможностями конструктора позволяют детям в конце занятия увидеть сделанную своими руками модель, которая выполняет поставленную ими же самими задачу.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444" r="11193"/>
          <a:stretch/>
        </p:blipFill>
        <p:spPr>
          <a:xfrm>
            <a:off x="2317070" y="1703541"/>
            <a:ext cx="2295367" cy="187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411" y="4263179"/>
            <a:ext cx="2312704" cy="178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7924" y="92784"/>
            <a:ext cx="8951494" cy="6765216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Издан приказ «О создании Центра образования естественно – научной и технологической направленностей Тоска роста» от 30.09.2021 № 199-Д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Утверждены: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-рабочая группа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-дорожная карта 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и функционированию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азначен руководитель Центра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азработаны инструкции сотрудников Центра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пределены программы дополнительного образования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Определено место расположения Центра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Согласована разработка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сметной документации на создание Центра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Созданы предварительные дизайн – проекты кабинетов «Химия и биология», «Физика», «Информатика», «Технология»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Заявлены на программу профессиональной переподготовки «Педагогика и методика дополнительного образования для детей и взрослых» в объёме 580ч. – 6 педагогов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Создан раздел 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образования естественно – научной и технологической направленностей Тоска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роста» на сайте ОО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Разработан план освобождения помещений для Центра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7924" y="92784"/>
            <a:ext cx="8951494" cy="5280882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31.12.2021г:</a:t>
            </a:r>
            <a:b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Утвердить: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штатное расписание Центра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положение о деятельности Центра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учебные планы Центра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программы  дополнительного образования и внеурочной деятельности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план повышения квалификации педагогических работников и сотрудников центра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плана ФХД на 2022 год с учётом планируемых работ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4443" y="1491916"/>
            <a:ext cx="8951494" cy="4924926"/>
          </a:xfrm>
        </p:spPr>
        <p:txBody>
          <a:bodyPr anchor="t">
            <a:normAutofit/>
          </a:bodyPr>
          <a:lstStyle/>
          <a:p>
            <a:pPr lvl="0" algn="l"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0" dirty="0"/>
              <a:t/>
            </a:r>
            <a:br>
              <a:rPr lang="ru-RU" sz="2200" b="0" dirty="0"/>
            </a:br>
            <a:endParaRPr lang="ru-RU" sz="22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86" y="2456603"/>
            <a:ext cx="911570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925109"/>
            <a:ext cx="9715113" cy="2830606"/>
          </a:xfrm>
        </p:spPr>
        <p:txBody>
          <a:bodyPr anchor="t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ru-RU" sz="1800" b="0" dirty="0" smtClean="0"/>
              <a:t>-</a:t>
            </a:r>
            <a:r>
              <a:rPr lang="ru-RU" sz="1800" dirty="0"/>
              <a:t>Нормативная </a:t>
            </a:r>
            <a:r>
              <a:rPr lang="ru-RU" sz="1800" dirty="0" smtClean="0"/>
              <a:t>база</a:t>
            </a:r>
            <a:br>
              <a:rPr lang="ru-RU" sz="1800" dirty="0" smtClean="0"/>
            </a:br>
            <a:r>
              <a:rPr lang="ru-RU" sz="1800" dirty="0"/>
              <a:t>  </a:t>
            </a:r>
            <a:r>
              <a:rPr lang="ru-RU" sz="1800" dirty="0" smtClean="0"/>
              <a:t>-</a:t>
            </a:r>
            <a:r>
              <a:rPr lang="ru-RU" sz="1800" b="0" dirty="0" smtClean="0"/>
              <a:t> Конституция </a:t>
            </a:r>
            <a:r>
              <a:rPr lang="ru-RU" sz="1800" b="0" dirty="0"/>
              <a:t>Российской Федерации;</a:t>
            </a:r>
            <a:br>
              <a:rPr lang="ru-RU" sz="1800" b="0" dirty="0"/>
            </a:br>
            <a:r>
              <a:rPr lang="ru-RU" sz="1800" b="0" dirty="0"/>
              <a:t>Закон Российской Федерации «Об образовании в Российской Федерации» от 29.12.2012 года № 273;</a:t>
            </a:r>
            <a:br>
              <a:rPr lang="ru-RU" sz="1800" b="0" dirty="0"/>
            </a:br>
            <a:r>
              <a:rPr lang="ru-RU" sz="1800" b="0" dirty="0" smtClean="0"/>
              <a:t> </a:t>
            </a:r>
            <a:r>
              <a:rPr lang="ru-RU" sz="1800" dirty="0" smtClean="0"/>
              <a:t>-</a:t>
            </a:r>
            <a:r>
              <a:rPr lang="ru-RU" sz="1800" b="0" dirty="0" smtClean="0"/>
              <a:t> Распоряжение </a:t>
            </a:r>
            <a:r>
              <a:rPr lang="ru-RU" sz="1800" b="0" dirty="0"/>
              <a:t>Министерства Просвещения РФ от 12.01.2021 г № Р-6 «Об утверждении методических рекомендаций по созданию и функционированию в общеобразовательных организациях, расположенных в сельской местности и малых городах, центров образования естественно-научной и технологической            направленностей»;</a:t>
            </a:r>
            <a:br>
              <a:rPr lang="ru-RU" sz="1800" b="0" dirty="0"/>
            </a:br>
            <a:r>
              <a:rPr lang="ru-RU" sz="1800" dirty="0" smtClean="0"/>
              <a:t> - </a:t>
            </a:r>
            <a:r>
              <a:rPr lang="ru-RU" sz="1800" b="0" dirty="0" smtClean="0"/>
              <a:t>Приказ </a:t>
            </a:r>
            <a:r>
              <a:rPr lang="ru-RU" sz="1800" b="0" dirty="0"/>
              <a:t>Министерства образования и молодёжной политики Свердловской области от </a:t>
            </a:r>
            <a:r>
              <a:rPr lang="ru-RU" sz="1800" b="0" dirty="0" smtClean="0"/>
              <a:t>09.08.2021 №</a:t>
            </a:r>
            <a:r>
              <a:rPr lang="ru-RU" sz="1800" b="0" dirty="0"/>
              <a:t> </a:t>
            </a:r>
            <a:r>
              <a:rPr lang="ru-RU" sz="1800" b="0" dirty="0" smtClean="0"/>
              <a:t>02-01-81/8899</a:t>
            </a:r>
            <a:r>
              <a:rPr lang="ru-RU" sz="1800" b="0" dirty="0" smtClean="0"/>
              <a:t> </a:t>
            </a:r>
            <a:r>
              <a:rPr lang="ru-RU" sz="1800" b="0" dirty="0"/>
              <a:t>«</a:t>
            </a:r>
            <a:r>
              <a:rPr lang="ru-RU" sz="1800" b="0" dirty="0" smtClean="0"/>
              <a:t>Об утверждении перечня</a:t>
            </a:r>
            <a:r>
              <a:rPr lang="ru-RU" sz="1800" b="0" dirty="0" smtClean="0"/>
              <a:t> </a:t>
            </a:r>
            <a:r>
              <a:rPr lang="ru-RU" sz="1800" b="0" dirty="0"/>
              <a:t>общеобразовательных </a:t>
            </a:r>
            <a:r>
              <a:rPr lang="ru-RU" sz="1800" b="0" dirty="0" smtClean="0"/>
              <a:t>организаций, на базе которых </a:t>
            </a:r>
            <a:r>
              <a:rPr lang="ru-RU" sz="1800" b="0" dirty="0" smtClean="0"/>
              <a:t>в </a:t>
            </a:r>
            <a:r>
              <a:rPr lang="ru-RU" sz="1800" b="0" dirty="0"/>
              <a:t>2022 году </a:t>
            </a:r>
            <a:r>
              <a:rPr lang="ru-RU" sz="1800" b="0" dirty="0" smtClean="0"/>
              <a:t>планируется создание центров «Точка </a:t>
            </a:r>
            <a:r>
              <a:rPr lang="ru-RU" sz="1800" b="0" dirty="0"/>
              <a:t>Роста»;</a:t>
            </a:r>
            <a:br>
              <a:rPr lang="ru-RU" sz="1800" b="0" dirty="0"/>
            </a:br>
            <a:endParaRPr lang="ru-RU" sz="1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165253"/>
            <a:ext cx="9715113" cy="4800600"/>
          </a:xfrm>
        </p:spPr>
        <p:txBody>
          <a:bodyPr anchor="t">
            <a:normAutofit/>
          </a:bodyPr>
          <a:lstStyle/>
          <a:p>
            <a:pPr algn="l">
              <a:spcBef>
                <a:spcPct val="2000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                          Кадровый </a:t>
            </a:r>
            <a:r>
              <a:rPr lang="ru-RU" sz="2000" dirty="0">
                <a:solidFill>
                  <a:srgbClr val="FF0000"/>
                </a:solidFill>
              </a:rPr>
              <a:t>состав и штатная численность </a:t>
            </a:r>
            <a:r>
              <a:rPr lang="ru-RU" sz="2000" dirty="0" smtClean="0">
                <a:solidFill>
                  <a:srgbClr val="FF0000"/>
                </a:solidFill>
              </a:rPr>
              <a:t>Центра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461059"/>
              </p:ext>
            </p:extLst>
          </p:nvPr>
        </p:nvGraphicFramePr>
        <p:xfrm>
          <a:off x="2868653" y="576198"/>
          <a:ext cx="8411529" cy="5536520"/>
        </p:xfrm>
        <a:graphic>
          <a:graphicData uri="http://schemas.openxmlformats.org/drawingml/2006/table">
            <a:tbl>
              <a:tblPr/>
              <a:tblGrid>
                <a:gridCol w="2842751">
                  <a:extLst>
                    <a:ext uri="{9D8B030D-6E8A-4147-A177-3AD203B41FA5}">
                      <a16:colId xmlns:a16="http://schemas.microsoft.com/office/drawing/2014/main" xmlns="" val="1270454565"/>
                    </a:ext>
                  </a:extLst>
                </a:gridCol>
                <a:gridCol w="2858529">
                  <a:extLst>
                    <a:ext uri="{9D8B030D-6E8A-4147-A177-3AD203B41FA5}">
                      <a16:colId xmlns:a16="http://schemas.microsoft.com/office/drawing/2014/main" xmlns="" val="2499321605"/>
                    </a:ext>
                  </a:extLst>
                </a:gridCol>
                <a:gridCol w="2710249">
                  <a:extLst>
                    <a:ext uri="{9D8B030D-6E8A-4147-A177-3AD203B41FA5}">
                      <a16:colId xmlns:a16="http://schemas.microsoft.com/office/drawing/2014/main" xmlns="" val="4190154895"/>
                    </a:ext>
                  </a:extLst>
                </a:gridCol>
              </a:tblGrid>
              <a:tr h="1053947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 персонала</a:t>
                      </a: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Позиция </a:t>
                      </a:r>
                      <a:r>
                        <a:rPr lang="ru-RU" sz="18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(содержание деятельности)</a:t>
                      </a:r>
                      <a:r>
                        <a:rPr lang="ru-RU" sz="18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ФИО сотрудника</a:t>
                      </a:r>
                      <a:r>
                        <a:rPr lang="ru-RU" sz="18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5627682"/>
                  </a:ext>
                </a:extLst>
              </a:tr>
              <a:tr h="414812">
                <a:tc>
                  <a:txBody>
                    <a:bodyPr/>
                    <a:lstStyle/>
                    <a:p>
                      <a:pPr algn="r" rtl="0" fontAlgn="base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Управленческий персонал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Руководитель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Видясова Зинаида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Олеговна</a:t>
                      </a:r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5021866"/>
                  </a:ext>
                </a:extLst>
              </a:tr>
              <a:tr h="771207"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персонал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(учебная часть)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rtl="0" fontAlgn="base"/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 информатики,</a:t>
                      </a:r>
                      <a:r>
                        <a:rPr lang="ru-RU" sz="14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педагог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образования</a:t>
                      </a:r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 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Малышев Александр Владимирович.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1071082"/>
                  </a:ext>
                </a:extLst>
              </a:tr>
              <a:tr h="4148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+mn-cs"/>
                          <a:sym typeface="Calibri"/>
                        </a:rPr>
                        <a:t>Учитель физики, </a:t>
                      </a:r>
                    </a:p>
                    <a:p>
                      <a:pPr algn="ctr" rtl="0" fontAlgn="base"/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+mn-cs"/>
                          <a:sym typeface="Calibri"/>
                        </a:rPr>
                        <a:t>педагог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дополнительного </a:t>
                      </a:r>
                    </a:p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образования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Жалиева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Эльмира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Халиловна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1268180"/>
                  </a:ext>
                </a:extLst>
              </a:tr>
              <a:tr h="1034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технологии, педагог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дополнительного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образования</a:t>
                      </a:r>
                      <a:endParaRPr lang="ru-RU" sz="1400" b="0" i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Видясова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Зинаида </a:t>
                      </a:r>
                    </a:p>
                    <a:p>
                      <a:pPr algn="ctr" rtl="0" fontAlgn="base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Олеговна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8681342"/>
                  </a:ext>
                </a:extLst>
              </a:tr>
              <a:tr h="5930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химии и биологии,</a:t>
                      </a:r>
                    </a:p>
                    <a:p>
                      <a:pPr algn="ctr" rtl="0" fontAlgn="base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 дополнительного образования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Калимуллина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Эльвира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Ураловна</a:t>
                      </a:r>
                      <a:endParaRPr lang="ru-RU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8324660"/>
                  </a:ext>
                </a:extLst>
              </a:tr>
              <a:tr h="514006">
                <a:tc>
                  <a:txBody>
                    <a:bodyPr/>
                    <a:lstStyle/>
                    <a:p>
                      <a:pPr algn="l" rtl="0" fontAlgn="auto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дополнительного образования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Бубликова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Марина Владимировна, Косова Елена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Амурхановна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2236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4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441939"/>
            <a:ext cx="9715113" cy="5205855"/>
          </a:xfrm>
        </p:spPr>
        <p:txBody>
          <a:bodyPr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Потребность в курсовой подготовке педагогов 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Центра «Точка Роста»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600213"/>
              </p:ext>
            </p:extLst>
          </p:nvPr>
        </p:nvGraphicFramePr>
        <p:xfrm>
          <a:off x="2723316" y="1605934"/>
          <a:ext cx="8395330" cy="460977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592085">
                  <a:extLst>
                    <a:ext uri="{9D8B030D-6E8A-4147-A177-3AD203B41FA5}">
                      <a16:colId xmlns:a16="http://schemas.microsoft.com/office/drawing/2014/main" xmlns="" val="2853896345"/>
                    </a:ext>
                  </a:extLst>
                </a:gridCol>
                <a:gridCol w="5985118">
                  <a:extLst>
                    <a:ext uri="{9D8B030D-6E8A-4147-A177-3AD203B41FA5}">
                      <a16:colId xmlns:a16="http://schemas.microsoft.com/office/drawing/2014/main" xmlns="" val="3570045105"/>
                    </a:ext>
                  </a:extLst>
                </a:gridCol>
                <a:gridCol w="1818127"/>
              </a:tblGrid>
              <a:tr h="1045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Проходят обучение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353554"/>
                  </a:ext>
                </a:extLst>
              </a:tr>
              <a:tr h="65351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>
                    <a:solidFill>
                      <a:srgbClr val="FF000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670681"/>
                  </a:ext>
                </a:extLst>
              </a:tr>
              <a:tr h="1176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Институт повышения квалификации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профессиональной 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профессиональной переподготовки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«Дополнительное образование детей и взрослых» количество часов – 580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9462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4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276" y="351014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                   образования «Точка Роста»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249055"/>
              </p:ext>
            </p:extLst>
          </p:nvPr>
        </p:nvGraphicFramePr>
        <p:xfrm>
          <a:off x="2657778" y="1459684"/>
          <a:ext cx="8818361" cy="44522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74083"/>
                <a:gridCol w="2984835"/>
                <a:gridCol w="3459443"/>
              </a:tblGrid>
              <a:tr h="389969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331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1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1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spc="-4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Юный</a:t>
                      </a:r>
                      <a:r>
                        <a:rPr lang="ru-RU" sz="1100" b="1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физик».</a:t>
                      </a:r>
                      <a:r>
                        <a:rPr lang="ru-RU" sz="1100" b="1" spc="-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1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100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6-7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 программы: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целостного представления о мире, основанного на приобретенных знаниях, умениях, навыках и способах практической деятельности. Приобретение опыта индивидуальной и коллективной деятельности при проведении исследовательских работ. Подготовка к осуществлению осознанного выбора профессиональной ориентации. </a:t>
                      </a:r>
                    </a:p>
                    <a:p>
                      <a:pPr marL="457200" marR="1555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3983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1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«В</a:t>
                      </a:r>
                      <a:r>
                        <a:rPr lang="ru-RU" sz="11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мире</a:t>
                      </a:r>
                      <a:r>
                        <a:rPr lang="ru-RU" sz="11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растений».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1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spc="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 программы: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условий, которые способствуют                  расширению биологических знаний, обучающихся о природе и царстве растений.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5575" algn="just"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даёт возможность обобщить, систематизировать, расширить имеющиеся у детей представления о многообразии, строении и значении растений.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1555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76" y="4053719"/>
            <a:ext cx="2299413" cy="180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22848"/>
          <a:stretch/>
        </p:blipFill>
        <p:spPr>
          <a:xfrm>
            <a:off x="2564797" y="1937857"/>
            <a:ext cx="2485373" cy="181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9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276" y="351014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8854"/>
              </p:ext>
            </p:extLst>
          </p:nvPr>
        </p:nvGraphicFramePr>
        <p:xfrm>
          <a:off x="2657778" y="1459684"/>
          <a:ext cx="8818361" cy="50518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74083"/>
                <a:gridCol w="2984835"/>
                <a:gridCol w="3459443"/>
              </a:tblGrid>
              <a:tr h="389969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331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технологической 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«Школа юных поварят»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обучающихся:5-6 класс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1555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 программы: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бучающимся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знания о рациональном питании;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-сформировать умения по приготовлению здоровой пищи;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Изучение основ здорового образа жизни и рационального питания в школе способствует воспитанию физически и нравственно здорового поколения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3983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2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spc="-3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«ДНК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 10</a:t>
                      </a:r>
                      <a:r>
                        <a:rPr lang="ru-RU" sz="140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</a:t>
                      </a: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интереса к биологическим наукам, профессиям, связанных с биологией. Одним из приоритетных направлений современной биологической науки является генетика. От успешного развития и использования генетических знаний в значительной мере зависит продолжительность и качество человеческой жизни.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68" y="2013358"/>
            <a:ext cx="2281394" cy="200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899" r="4340"/>
          <a:stretch/>
        </p:blipFill>
        <p:spPr>
          <a:xfrm>
            <a:off x="2712817" y="4253218"/>
            <a:ext cx="2238445" cy="200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0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276" y="351014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254626"/>
              </p:ext>
            </p:extLst>
          </p:nvPr>
        </p:nvGraphicFramePr>
        <p:xfrm>
          <a:off x="2657778" y="1459684"/>
          <a:ext cx="8818361" cy="54526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74083"/>
                <a:gridCol w="2984835"/>
                <a:gridCol w="3459443"/>
              </a:tblGrid>
              <a:tr h="389969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331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в жизни человека»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 8-9 класс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</a:t>
                      </a: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показать значимость химических знаний для их применения в быту.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algn="just"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знакомит учеников с характеристикой веществ, окружающих нас в быту.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Расширяет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кругозор учащихся,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представляет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интеграции знаний, позволяя создать положительную мотивацию обучению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3983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4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 программа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spc="-5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-кой направленности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«Юный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программист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обучающихся: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</a:t>
                      </a: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общеучебных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умений и навыков на основе средств и методов информатики и ИКТ, в том числе овладение умениями работать с различными видами информации, самостоятельно планировать и осуществлять индивидуальную и коллективную информационную деятельность, представлять и оценивать ее результаты;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1555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98" r="10490" b="11561"/>
          <a:stretch/>
        </p:blipFill>
        <p:spPr>
          <a:xfrm>
            <a:off x="2726422" y="1988191"/>
            <a:ext cx="2305060" cy="188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602" r="8202"/>
          <a:stretch/>
        </p:blipFill>
        <p:spPr>
          <a:xfrm>
            <a:off x="2726422" y="4211273"/>
            <a:ext cx="2273416" cy="20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58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90955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548220"/>
              </p:ext>
            </p:extLst>
          </p:nvPr>
        </p:nvGraphicFramePr>
        <p:xfrm>
          <a:off x="2248930" y="787095"/>
          <a:ext cx="9151708" cy="54794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47784"/>
                <a:gridCol w="2883243"/>
                <a:gridCol w="3920681"/>
              </a:tblGrid>
              <a:tr h="415888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268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</a:t>
                      </a: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общеобразовательная</a:t>
                      </a:r>
                      <a:r>
                        <a:rPr lang="ru-RU" sz="13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технологической 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«Промышленный дизайн»</a:t>
                      </a:r>
                    </a:p>
                    <a:p>
                      <a:pPr marL="69850" marR="155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3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 10-11 класс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привлечь и мотивировать учащихся к процессу дизайн-проектирования и развитие дизайн-мышления.</a:t>
                      </a: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Промышленный дизайнер – это специалист, который создает удобные, красивые, практичные и безопасные предметы. По мере прохождения учебного материала программы у учащихся будут формироваться представления о профессии промышленного дизайнера, как о творческой деятельности, позволяющей создавать предметную среду с положительным пользовательским опытом.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325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</a:t>
                      </a:r>
                      <a:r>
                        <a:rPr lang="ru-RU" sz="1300" spc="-2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spc="-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spc="-5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«Юный</a:t>
                      </a:r>
                      <a:r>
                        <a:rPr lang="ru-RU" sz="1300" b="1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химик».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ru-RU" sz="1300" spc="-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обучающихся:</a:t>
                      </a:r>
                      <a:r>
                        <a:rPr lang="ru-RU" sz="1300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4-5</a:t>
                      </a:r>
                      <a:r>
                        <a:rPr lang="ru-RU" sz="13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класс;</a:t>
                      </a:r>
                    </a:p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 программы: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– расширение знаний учащихся о применении химических веществ в повседневной жизни.  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  основана  на  материале химии, биологии, экологии. Это покажет обучающимся универсальный характер естественнонаучной деятельности и будет способствовать  устранению психологических барьеров, мешающих видеть общее в разных областях знаний, осваивать новые сферы деятельности.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298" y="1647568"/>
            <a:ext cx="2210696" cy="195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798" y="4229126"/>
            <a:ext cx="2286196" cy="175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3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862" y="90955"/>
            <a:ext cx="8951494" cy="932502"/>
          </a:xfrm>
        </p:spPr>
        <p:txBody>
          <a:bodyPr anchor="t">
            <a:normAutofit fontScale="90000"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дополнительного образования детей Центра             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7" r="74946" b="2690"/>
          <a:stretch/>
        </p:blipFill>
        <p:spPr>
          <a:xfrm>
            <a:off x="0" y="-19245"/>
            <a:ext cx="2216862" cy="6877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551096"/>
              </p:ext>
            </p:extLst>
          </p:nvPr>
        </p:nvGraphicFramePr>
        <p:xfrm>
          <a:off x="2248930" y="787095"/>
          <a:ext cx="9151708" cy="56327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47784"/>
                <a:gridCol w="2883243"/>
                <a:gridCol w="3920681"/>
              </a:tblGrid>
              <a:tr h="415888">
                <a:tc>
                  <a:txBody>
                    <a:bodyPr/>
                    <a:lstStyle/>
                    <a:p>
                      <a:pPr marL="75565" marR="1092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Действующие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Аннотация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268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Робототехника на базе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Lego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Mindstorms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Education EV3»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Программа рассчитана на 1 год обучения по 1 часу в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классах.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Простота в построении модели в сочетании большими конструктивными возможностями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Lego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позволяет детям в конце занятия увидеть сделанную своими руками модель, которая выполняет поставленную ими же задачу. </a:t>
                      </a:r>
                      <a:endParaRPr lang="ru-RU" sz="11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Для ребят, успешно прошедших обучение по данной программе, следующим шагом может стать переход на новый образовательный уровень изучения робототехники – работа с конструкторами серии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Lego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Mindstorms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Education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EV3. </a:t>
                      </a:r>
                      <a:endParaRPr lang="ru-RU" sz="11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325">
                <a:tc>
                  <a:txBody>
                    <a:bodyPr/>
                    <a:lstStyle/>
                    <a:p>
                      <a:pPr marL="75565" marR="1092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7420" algn="l"/>
                          <a:tab pos="1696720" algn="l"/>
                        </a:tabLs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Робототехника на базе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LEGO Education </a:t>
                      </a:r>
                      <a:r>
                        <a:rPr lang="en-US" sz="1200" b="1" dirty="0" err="1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Mindstorms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EV3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»</a:t>
                      </a:r>
                      <a:endParaRPr lang="ru-RU" sz="1050" b="1" dirty="0" smtClean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6-7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кл</a:t>
                      </a:r>
                      <a:endParaRPr lang="ru-RU" sz="1050" dirty="0" smtClean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69850" marR="1530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2306320" algn="l"/>
                        </a:tabLs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155575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Программа рассчитана на 1 год обучения по 1 часу в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6-7 классах. </a:t>
                      </a:r>
                      <a:endParaRPr lang="ru-RU" sz="11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69850" marR="1555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1485" algn="l"/>
                          <a:tab pos="1742440" algn="l"/>
                          <a:tab pos="2306320" algn="l"/>
                          <a:tab pos="290322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Основная задача программы состоит в разностороннем развитии ребенка. Такую стратегию обучения легко реализовать в образовательной сфере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Lego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Wedo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которая объединяет в себе специально скомпонованные для занятий в группе комплекты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Lego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тщательно продуманную систему заданий для детей и четко сформулированную образовательную концепцию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174" y="1903956"/>
            <a:ext cx="2204826" cy="189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680"/>
          <a:stretch/>
        </p:blipFill>
        <p:spPr>
          <a:xfrm>
            <a:off x="2398489" y="4463622"/>
            <a:ext cx="2142196" cy="188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7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1FFCB1689D7C649BDE2D74A545606F7" ma:contentTypeVersion="0" ma:contentTypeDescription="Создание документа." ma:contentTypeScope="" ma:versionID="cc11844dd753f156add81f2284023f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f2ebeee8080113e310db2e111f53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4B84ED-AE3A-4C67-80D7-3551039E7EB0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6F5C50C-0578-4891-885A-26F28DBACB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853C62-6EC6-45B4-BB42-91651C758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948</Words>
  <Application>Microsoft Office PowerPoint</Application>
  <PresentationFormat>Произвольный</PresentationFormat>
  <Paragraphs>155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1_Тема Office</vt:lpstr>
      <vt:lpstr> Создание Центра образования естественно-научной  и технологической направленности  «Точка Роста»  федерального проекта «Современная школа»  национального проекта  «Образование»  на базе  МБОУ ПГО  « СОШ с.Полдневая»  </vt:lpstr>
      <vt:lpstr>-Нормативная база   - Конституция Российской Федерации; Закон Российской Федерации «Об образовании в Российской Федерации» от 29.12.2012 года № 273;  - Распоряжение Министерства Просвещения РФ от 12.01.2021 г № Р-6 «Об утверждении методических рекомендаций по созданию и функционированию в общеобразовательных организациях, расположенных в сельской местности и малых городах, центров образования естественно-научной и технологической            направленностей»;  - Приказ Министерства образования и молодёжной политики Свердловской области от 09.08.2021 № 02-01-81/8899 «Об утверждении перечня общеобразовательных организаций, на базе которых в 2022 году планируется создание центров «Точка Роста»; </vt:lpstr>
      <vt:lpstr>                          Кадровый состав и штатная численность Центра  </vt:lpstr>
      <vt:lpstr>Потребность в курсовой подготовке педагогов  Центра «Точка Роста»</vt:lpstr>
      <vt:lpstr>                       Программы дополнительного образования детей Центра                                      образования «Точка Роста»   </vt:lpstr>
      <vt:lpstr>                       Программы дополнительного образования детей Центра                   образования «Точка Роста»   </vt:lpstr>
      <vt:lpstr>                       Программы дополнительного образования детей Центра                   образования «Точка Роста»   </vt:lpstr>
      <vt:lpstr>                       Программы дополнительного образования детей Центра                   образования «Точка Роста»   </vt:lpstr>
      <vt:lpstr>                       Программы дополнительного образования детей Центра                   образования «Точка Роста»   </vt:lpstr>
      <vt:lpstr>                       Программы дополнительного образования детей Центра                   образования «Точка Роста»   </vt:lpstr>
      <vt:lpstr>                       Программы дополнительного образования детей Центра                   образования «Точка Роста»   </vt:lpstr>
      <vt:lpstr>Что сделано:  1. Издан приказ «О создании Центра образования естественно – научной и технологической направленностей Тоска роста» от 30.09.2021 № 199-Д 2. Утверждены:  -рабочая группа  -дорожная карта по созданию и функционированию Центра  3. Назначен руководитель Центра 4. Разработаны инструкции сотрудников Центра 5. Определены программы дополнительного образования 6. Определено место расположения Центра 7. Согласована разработка проектно – сметной документации на создание Центра 8. Созданы предварительные дизайн – проекты кабинетов «Химия и биология», «Физика», «Информатика», «Технология» 9. Заявлены на программу профессиональной переподготовки «Педагогика и методика дополнительного образования для детей и взрослых» в объёме 580ч. – 6 педагогов 10. Создан раздел «Центра образования естественно – научной и технологической направленностей Тоска роста» на сайте ОО 11. Разработан план освобождения помещений для Центра       </vt:lpstr>
      <vt:lpstr> До 31.12.2021г:   1. Утвердить: - штатное расписание Центра - положение о деятельности Центра - учебные планы Центра - программы  дополнительного образования и внеурочной деятельности - план повышения квалификации педагогических работников и сотрудников центра - формирование плана ФХД на 2022 год с учётом планируемых работ        </vt:lpstr>
      <vt:lpstr>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Центра образования естественно-научной и технологической направленности «Точка Роста» федерального проекта «Современная школа» национального проекта «Образование» на базе МОУ «Колесурская СОШ» Селтинского района 2021 год</dc:title>
  <dc:creator>Данил Девятых</dc:creator>
  <cp:lastModifiedBy>Директор</cp:lastModifiedBy>
  <cp:revision>70</cp:revision>
  <cp:lastPrinted>2021-11-06T06:22:53Z</cp:lastPrinted>
  <dcterms:created xsi:type="dcterms:W3CDTF">2021-02-10T19:14:40Z</dcterms:created>
  <dcterms:modified xsi:type="dcterms:W3CDTF">2021-11-06T06:25:24Z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0x01010051FFCB1689D7C649BDE2D74A545606F7</vt:lpwstr>
  </property>
</Properties>
</file>