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6" r:id="rId3"/>
    <p:sldId id="267" r:id="rId4"/>
    <p:sldId id="261" r:id="rId5"/>
    <p:sldId id="285" r:id="rId6"/>
    <p:sldId id="283" r:id="rId7"/>
    <p:sldId id="324" r:id="rId8"/>
    <p:sldId id="282" r:id="rId9"/>
    <p:sldId id="326" r:id="rId10"/>
    <p:sldId id="284" r:id="rId11"/>
    <p:sldId id="314" r:id="rId12"/>
    <p:sldId id="286" r:id="rId13"/>
    <p:sldId id="269" r:id="rId14"/>
    <p:sldId id="345" r:id="rId15"/>
    <p:sldId id="277" r:id="rId16"/>
    <p:sldId id="271" r:id="rId17"/>
    <p:sldId id="281" r:id="rId18"/>
    <p:sldId id="272" r:id="rId19"/>
    <p:sldId id="275" r:id="rId20"/>
    <p:sldId id="264" r:id="rId21"/>
    <p:sldId id="274" r:id="rId22"/>
    <p:sldId id="298" r:id="rId23"/>
    <p:sldId id="299" r:id="rId24"/>
    <p:sldId id="291" r:id="rId25"/>
    <p:sldId id="323" r:id="rId26"/>
    <p:sldId id="330" r:id="rId27"/>
    <p:sldId id="300" r:id="rId28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38E0903-3533-4356-A348-FC8D6682B49E}">
          <p14:sldIdLst>
            <p14:sldId id="256"/>
            <p14:sldId id="266"/>
            <p14:sldId id="267"/>
            <p14:sldId id="261"/>
            <p14:sldId id="285"/>
            <p14:sldId id="283"/>
            <p14:sldId id="324"/>
            <p14:sldId id="282"/>
            <p14:sldId id="326"/>
            <p14:sldId id="284"/>
            <p14:sldId id="314"/>
            <p14:sldId id="286"/>
            <p14:sldId id="269"/>
            <p14:sldId id="345"/>
            <p14:sldId id="277"/>
            <p14:sldId id="271"/>
            <p14:sldId id="281"/>
            <p14:sldId id="272"/>
            <p14:sldId id="275"/>
            <p14:sldId id="264"/>
            <p14:sldId id="274"/>
            <p14:sldId id="298"/>
            <p14:sldId id="299"/>
            <p14:sldId id="291"/>
            <p14:sldId id="323"/>
            <p14:sldId id="330"/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58"/>
    <a:srgbClr val="025198"/>
    <a:srgbClr val="422C16"/>
    <a:srgbClr val="0C788E"/>
    <a:srgbClr val="1C1C1C"/>
    <a:srgbClr val="660066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78" d="100"/>
          <a:sy n="78" d="100"/>
        </p:scale>
        <p:origin x="12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C6F6A8B-6DF9-82B2-48AE-C8DC5336F3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E2E701-2FB1-6DFB-C0C3-C44E0A1C8E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3BBD5A0-18A1-40A3-A7EC-D251AA7AC4AC}" type="datetimeFigureOut">
              <a:rPr lang="ru-RU"/>
              <a:pPr>
                <a:defRPr/>
              </a:pPr>
              <a:t>21.01.2023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BB269F3B-57FD-EE11-BB0A-8D1BB878A6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8206B8EE-379D-901E-805D-894B5AB99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71651C-840B-C5F2-813C-78D2B32155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D14E8D-6796-1BB2-D6D2-C738B7A60C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87509E1-EACA-4380-8857-A613B4F09E6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>
            <a:extLst>
              <a:ext uri="{FF2B5EF4-FFF2-40B4-BE49-F238E27FC236}">
                <a16:creationId xmlns:a16="http://schemas.microsoft.com/office/drawing/2014/main" id="{10120ECF-6A5A-7603-5B71-894172AD62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35038" y="147638"/>
            <a:ext cx="4891087" cy="36671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>
            <a:extLst>
              <a:ext uri="{FF2B5EF4-FFF2-40B4-BE49-F238E27FC236}">
                <a16:creationId xmlns:a16="http://schemas.microsoft.com/office/drawing/2014/main" id="{08291D86-3D75-731A-268A-5FD224F3AC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4475" y="4651375"/>
            <a:ext cx="6316663" cy="41989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514AF3-C6EB-66F8-2DB1-2F0BAEA54C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ED1001-A3D9-CC44-F9FF-A119057C78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A13C57-BA4A-F3BD-C92F-163DEA1BB3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0107B-28C6-4497-A922-66690FEE83C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02576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A70E82-AC5F-E0A0-2F3D-12802FFAA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75D545-C106-4F13-48CA-4EAB3CB0A9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891EB0-C185-6229-9E66-C3E3C5A4B5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59D872-F6E5-422C-ADDA-5A987ACF38E1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6627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A50298-1D70-04AA-2C2B-377DC96AF2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691A2D-EF11-4A05-A97E-45293D187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ED49E9-2B16-F7A2-DF2C-0441198640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7F6D3-34C4-4682-915A-D8456E9263AB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97243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1E8AB4-FF94-3B81-1EDC-C901D9E56B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CB0839-A08B-6C81-112D-87B5BB5EB7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535527-E209-124D-2E79-73E1FA56A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9E8E7D-1627-4488-9E5A-251B527A1116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63546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AB5A7D-1094-D733-5221-4289530676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51E188-F013-2CE0-7B0B-0E53AAC3E6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E3BD2F-677C-DBEA-CDAC-F0C14119A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B1FA8-3062-4C42-9A0B-3D72C6D712C4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36457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655E49-8908-FEAD-40C8-5CC5462E58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06823B-0C15-0385-1E03-40CA5A2CEF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B1E057-14F4-E1B0-EB5E-762FC12C9A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FA727-E1FE-490F-A572-92833CB1EFAE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79899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BE3A572-DE09-08CF-4A40-62409926F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1F023B9-98FB-F1FF-B2ED-36BD59BBFF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527928-115F-14B6-B019-F34246600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9F3CE-3D91-47EF-AA79-39011E31A9D1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17667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9B7CEF-B4C7-170A-F841-50162661D5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8D76A2-82B1-2725-2814-CDAA326B4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4DFF989-5FF8-4A6C-9DD0-5C10BEB401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7FBCC-4691-4775-A49A-860A8BD73A54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93572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BCBDEAC-0CAF-C0EB-518D-0593AD45F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1E9236C-C033-FC30-8C22-B4BEAAAFCF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C3BE815-E350-38BE-CA28-65D6F9654E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2DE10-E585-47D9-91DB-A661C60CF855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80921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B5C892-F84A-505B-F95E-66E9F3D2E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6ECFEC-A6DC-6B85-F5C0-CD762024B8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2BD0DE-8730-C930-6FB1-A482323C77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74ECC-95E4-4BE9-9BBD-02BCD2586188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745784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ACD781-DC85-5465-36D4-8812773ED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981072-428F-A59B-43F7-3600F991AB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DBED1D-8530-5707-0870-E734C88A4F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60E19-931A-403E-8CD6-9C874BD418F6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59603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1968195-7FE2-49B2-58CB-C9877B787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09FA11-E487-743A-850A-4F94CF7871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modificar el estilo de texto del patrón</a:t>
            </a:r>
          </a:p>
          <a:p>
            <a:pPr lvl="1"/>
            <a:r>
              <a:rPr lang="es-ES" altLang="ru-RU"/>
              <a:t>Segundo nivel</a:t>
            </a:r>
          </a:p>
          <a:p>
            <a:pPr lvl="2"/>
            <a:r>
              <a:rPr lang="es-ES" altLang="ru-RU"/>
              <a:t>Tercer nivel</a:t>
            </a:r>
          </a:p>
          <a:p>
            <a:pPr lvl="3"/>
            <a:r>
              <a:rPr lang="es-ES" altLang="ru-RU"/>
              <a:t>Cuarto nivel</a:t>
            </a:r>
          </a:p>
          <a:p>
            <a:pPr lvl="4"/>
            <a:r>
              <a:rPr lang="es-ES" altLang="ru-RU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5206A87-F21B-873E-E952-7F14534656C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23B4E7E-54EE-9C51-70DC-36FC1DF1CE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A34886-51BB-B438-7448-D2059E7B35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766D970-C38B-456B-B00F-F2137CD0C4C9}" type="slidenum">
              <a:rPr lang="es-ES" altLang="ru-RU"/>
              <a:pPr/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itrekon.ru/podgotovka/k-ege/po-russkomu-yazyku-vse-chto-dolzhen-znat-budushhij-stoballnik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ege/otkrytyy-bank-zadaniy-ege" TargetMode="External"/><Relationship Id="rId2" Type="http://schemas.openxmlformats.org/officeDocument/2006/relationships/hyperlink" Target="https://fipi.ru/ege/demoversii-specifikacii-kodifikator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hyperlink" Target="https://fipi.ru/itogovoe-sochineni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0">
            <a:extLst>
              <a:ext uri="{FF2B5EF4-FFF2-40B4-BE49-F238E27FC236}">
                <a16:creationId xmlns:a16="http://schemas.microsoft.com/office/drawing/2014/main" id="{6001315D-CE72-23FE-5C14-6B148A94AD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24075" y="1196975"/>
            <a:ext cx="6335713" cy="3887788"/>
          </a:xfrm>
          <a:noFill/>
        </p:spPr>
        <p:txBody>
          <a:bodyPr/>
          <a:lstStyle/>
          <a:p>
            <a:pPr algn="l" eaLnBrk="1" hangingPunct="1"/>
            <a:r>
              <a:rPr lang="ru-RU" altLang="ru-RU" sz="8800" b="1">
                <a:solidFill>
                  <a:schemeClr val="bg1"/>
                </a:solidFill>
              </a:rPr>
              <a:t>ЕГЭ-202</a:t>
            </a:r>
            <a:r>
              <a:rPr lang="en-US" altLang="ru-RU" sz="8800" b="1">
                <a:solidFill>
                  <a:schemeClr val="bg1"/>
                </a:solidFill>
              </a:rPr>
              <a:t>3</a:t>
            </a:r>
            <a:endParaRPr lang="es-ES" altLang="ru-RU" sz="8800" b="1">
              <a:solidFill>
                <a:schemeClr val="bg1"/>
              </a:solidFill>
            </a:endParaRPr>
          </a:p>
        </p:txBody>
      </p:sp>
      <p:sp>
        <p:nvSpPr>
          <p:cNvPr id="3075" name="Rectangle 125">
            <a:extLst>
              <a:ext uri="{FF2B5EF4-FFF2-40B4-BE49-F238E27FC236}">
                <a16:creationId xmlns:a16="http://schemas.microsoft.com/office/drawing/2014/main" id="{8447A81A-F1E3-B78C-07DD-46967C0CA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3213100"/>
            <a:ext cx="5040313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 b="1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E610712-6198-68BA-5120-5C261C09D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>
            <a:extLst>
              <a:ext uri="{FF2B5EF4-FFF2-40B4-BE49-F238E27FC236}">
                <a16:creationId xmlns:a16="http://schemas.microsoft.com/office/drawing/2014/main" id="{8150A68F-4D38-8FD2-C5CA-DD9FC15BD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BD30DC-D4F4-750A-DBF8-1C1D1538E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Предметы по выбору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  Литература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 Иностранные языки (англ., немец., франц.)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 Физика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 Химия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 Биология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История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Обществознание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Информатика и ИКТ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География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4AB170A-B351-C940-2D24-80FE4BD3D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Объект 2">
            <a:extLst>
              <a:ext uri="{FF2B5EF4-FFF2-40B4-BE49-F238E27FC236}">
                <a16:creationId xmlns:a16="http://schemas.microsoft.com/office/drawing/2014/main" id="{DAA6E020-031A-9A29-A3AE-384FFD09D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960835"/>
            <a:ext cx="8229600" cy="47085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altLang="ru-RU" dirty="0"/>
              <a:t>Проекты контрольных измерительных материалов (КИМ) ЕГЭ 2023 года традиционно опубликованы на сайте Федерального института педагогических измерений (ФИПИ).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00D6C06-E8D0-570B-B67E-1B90DC0DF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>
            <a:extLst>
              <a:ext uri="{FF2B5EF4-FFF2-40B4-BE49-F238E27FC236}">
                <a16:creationId xmlns:a16="http://schemas.microsoft.com/office/drawing/2014/main" id="{6510892E-0292-D8C3-7454-1C6348992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sp>
        <p:nvSpPr>
          <p:cNvPr id="37891" name="Объект 2">
            <a:extLst>
              <a:ext uri="{FF2B5EF4-FFF2-40B4-BE49-F238E27FC236}">
                <a16:creationId xmlns:a16="http://schemas.microsoft.com/office/drawing/2014/main" id="{A110A8EB-6EC6-10C1-3BC3-82D363C9A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2800" b="1">
                <a:solidFill>
                  <a:srgbClr val="002060"/>
                </a:solidFill>
              </a:rPr>
              <a:t>При проведении государственной (итоговой) аттестации в форме ЕГЭ используется </a:t>
            </a:r>
            <a:r>
              <a:rPr lang="ru-RU" altLang="ru-RU" sz="2800" b="1">
                <a:solidFill>
                  <a:srgbClr val="C00000"/>
                </a:solidFill>
              </a:rPr>
              <a:t>стобалльная</a:t>
            </a:r>
            <a:r>
              <a:rPr lang="ru-RU" altLang="ru-RU" sz="2800" b="1">
                <a:solidFill>
                  <a:srgbClr val="002060"/>
                </a:solidFill>
              </a:rPr>
              <a:t> система оценки</a:t>
            </a:r>
          </a:p>
          <a:p>
            <a:pPr marL="0" indent="0" algn="ctr">
              <a:buFontTx/>
              <a:buNone/>
            </a:pPr>
            <a:r>
              <a:rPr lang="ru-RU" altLang="ru-RU" sz="2800" b="1">
                <a:solidFill>
                  <a:srgbClr val="002060"/>
                </a:solidFill>
              </a:rPr>
              <a:t>Результаты ЕГЭ признаются    </a:t>
            </a:r>
            <a:r>
              <a:rPr lang="ru-RU" altLang="ru-RU" sz="2800" b="1">
                <a:solidFill>
                  <a:srgbClr val="C00000"/>
                </a:solidFill>
              </a:rPr>
              <a:t>удовлетворительными</a:t>
            </a:r>
            <a:r>
              <a:rPr lang="ru-RU" altLang="ru-RU" sz="2800" b="1">
                <a:solidFill>
                  <a:srgbClr val="002060"/>
                </a:solidFill>
              </a:rPr>
              <a:t> </a:t>
            </a:r>
          </a:p>
          <a:p>
            <a:pPr marL="0" indent="0" algn="ctr">
              <a:buFontTx/>
              <a:buNone/>
            </a:pPr>
            <a:r>
              <a:rPr lang="ru-RU" altLang="ru-RU" sz="2800" b="1">
                <a:solidFill>
                  <a:srgbClr val="002060"/>
                </a:solidFill>
              </a:rPr>
              <a:t>в случае, если   выпускник по обязательным </a:t>
            </a:r>
          </a:p>
          <a:p>
            <a:pPr marL="0" indent="0" algn="ctr">
              <a:buFontTx/>
              <a:buNone/>
            </a:pPr>
            <a:r>
              <a:rPr lang="ru-RU" altLang="ru-RU" sz="2800" b="1">
                <a:solidFill>
                  <a:srgbClr val="002060"/>
                </a:solidFill>
              </a:rPr>
              <a:t>общеобразовательным предметам  (русский язык и математика) набрал   </a:t>
            </a:r>
          </a:p>
          <a:p>
            <a:pPr marL="0" indent="0" algn="ctr">
              <a:buFontTx/>
              <a:buNone/>
            </a:pPr>
            <a:r>
              <a:rPr lang="ru-RU" altLang="ru-RU" sz="2800" b="1">
                <a:solidFill>
                  <a:srgbClr val="C00000"/>
                </a:solidFill>
              </a:rPr>
              <a:t>количество баллов не ниже минимального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2800" b="1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0016BDC-4DBB-E2E3-9012-E6D64EDCE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>
            <a:extLst>
              <a:ext uri="{FF2B5EF4-FFF2-40B4-BE49-F238E27FC236}">
                <a16:creationId xmlns:a16="http://schemas.microsoft.com/office/drawing/2014/main" id="{A5DBEA68-AD32-3888-6F10-0C659A0A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42E1FA-9AA6-9B91-BF33-1ED546445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Минимальное количество баллов, подтверждающее освоение образовательной программы среднего общего образования</a:t>
            </a:r>
          </a:p>
          <a:p>
            <a:pPr marL="0" indent="0" algn="ctr" eaLnBrk="1" hangingPunct="1">
              <a:buFontTx/>
              <a:buNone/>
              <a:defRPr/>
            </a:pP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5ABBD1D-9A60-B5B2-3536-09DA851A0303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3284538"/>
          <a:ext cx="8207376" cy="3024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00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Предмет</a:t>
                      </a:r>
                    </a:p>
                  </a:txBody>
                  <a:tcPr marL="91423" marR="91423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Количество</a:t>
                      </a:r>
                      <a:r>
                        <a:rPr lang="ru-RU" sz="2400" b="1" baseline="0" dirty="0">
                          <a:solidFill>
                            <a:srgbClr val="C00000"/>
                          </a:solidFill>
                        </a:rPr>
                        <a:t> баллов</a:t>
                      </a:r>
                    </a:p>
                  </a:txBody>
                  <a:tcPr marL="91423" marR="91423" marT="45718" marB="4571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039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Русский</a:t>
                      </a:r>
                      <a:r>
                        <a:rPr lang="ru-RU" sz="24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язык</a:t>
                      </a:r>
                      <a:endParaRPr lang="ru-RU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23" marR="91423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24</a:t>
                      </a:r>
                    </a:p>
                  </a:txBody>
                  <a:tcPr marL="91423" marR="91423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39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Математика (профиль)</a:t>
                      </a:r>
                    </a:p>
                  </a:txBody>
                  <a:tcPr marL="91423" marR="91423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27</a:t>
                      </a:r>
                    </a:p>
                  </a:txBody>
                  <a:tcPr marL="91423" marR="91423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407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Математика (база)</a:t>
                      </a:r>
                    </a:p>
                  </a:txBody>
                  <a:tcPr marL="91423" marR="91423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 балла по пятибалльной</a:t>
                      </a:r>
                      <a:r>
                        <a:rPr lang="ru-RU" sz="24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шкале</a:t>
                      </a:r>
                      <a:endParaRPr lang="ru-RU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23" marR="91423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1F6784-AE93-D441-D02D-0712E3EF2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>
            <a:extLst>
              <a:ext uri="{FF2B5EF4-FFF2-40B4-BE49-F238E27FC236}">
                <a16:creationId xmlns:a16="http://schemas.microsoft.com/office/drawing/2014/main" id="{EB1B5596-C99A-3021-1BD6-2C32BA02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620688"/>
            <a:ext cx="6660232" cy="868958"/>
          </a:xfrm>
        </p:spPr>
        <p:txBody>
          <a:bodyPr/>
          <a:lstStyle/>
          <a:p>
            <a:r>
              <a:rPr lang="ru-RU" altLang="ru-RU" sz="3200" dirty="0">
                <a:solidFill>
                  <a:srgbClr val="FF0000"/>
                </a:solidFill>
              </a:rPr>
              <a:t>Вступил в силу приказ Министерства науки и высшего образования Российской Федерации № 758 от 12.08.22 г.       </a:t>
            </a:r>
          </a:p>
        </p:txBody>
      </p:sp>
      <p:sp>
        <p:nvSpPr>
          <p:cNvPr id="39939" name="Объект 2">
            <a:extLst>
              <a:ext uri="{FF2B5EF4-FFF2-40B4-BE49-F238E27FC236}">
                <a16:creationId xmlns:a16="http://schemas.microsoft.com/office/drawing/2014/main" id="{5252070C-5B15-10C7-72A6-255AD14D8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2564904"/>
            <a:ext cx="8362950" cy="5068888"/>
          </a:xfrm>
        </p:spPr>
        <p:txBody>
          <a:bodyPr/>
          <a:lstStyle/>
          <a:p>
            <a:r>
              <a:rPr lang="ru-RU" altLang="ru-RU" sz="2400" dirty="0"/>
              <a:t>Об установлении минимального количества баллов единого государственного экзамена по общеобразовательным предметам, соответствующим специальности или направлению подготовки, по которым проводится прием на обучение в образовательных организациях, находящихся в ведении Министерства науки и высшего образования Российской Федерации, на 2023/24 учебный год"</a:t>
            </a:r>
          </a:p>
          <a:p>
            <a:r>
              <a:rPr lang="ru-RU" altLang="ru-RU" sz="2400" dirty="0"/>
              <a:t>(Зарегистрирован 08.09.2022 № 70011)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1960BDA-DAF7-1E6C-1072-8C86B4B69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>
            <a:extLst>
              <a:ext uri="{FF2B5EF4-FFF2-40B4-BE49-F238E27FC236}">
                <a16:creationId xmlns:a16="http://schemas.microsoft.com/office/drawing/2014/main" id="{5548E271-4CB7-A462-DF12-FDD8FDA5A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999F71-60F2-3B04-1A04-B7688A19F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14" y="1052736"/>
            <a:ext cx="7925186" cy="439124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6">
                    <a:lumMod val="75000"/>
                  </a:schemeClr>
                </a:solidFill>
              </a:rPr>
              <a:t>Минимальное количество баллов, необходимое для поступления на обучение в Вуз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E32BBD6-66E8-5CA2-1F99-729CCD659D0E}"/>
              </a:ext>
            </a:extLst>
          </p:cNvPr>
          <p:cNvGraphicFramePr>
            <a:graphicFrameLocks noGrp="1"/>
          </p:cNvGraphicFramePr>
          <p:nvPr/>
        </p:nvGraphicFramePr>
        <p:xfrm>
          <a:off x="0" y="2276475"/>
          <a:ext cx="9144000" cy="4543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3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0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51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Предмет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C00000"/>
                          </a:solidFill>
                        </a:rPr>
                        <a:t>Количество</a:t>
                      </a:r>
                      <a:r>
                        <a:rPr lang="ru-RU" sz="2400" b="1" baseline="0" dirty="0">
                          <a:solidFill>
                            <a:srgbClr val="C00000"/>
                          </a:solidFill>
                        </a:rPr>
                        <a:t> баллов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9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Русский</a:t>
                      </a:r>
                      <a:r>
                        <a:rPr lang="ru-RU" sz="24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язык</a:t>
                      </a:r>
                      <a:endParaRPr lang="ru-RU" sz="24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40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9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Математика (профиль)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000099"/>
                          </a:solidFill>
                        </a:rPr>
                        <a:t>39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293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Физика, химия, биология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39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886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Информатика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44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886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История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35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43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География, литература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40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9516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Иностранный язык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30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9516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Обществознание</a:t>
                      </a:r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45</a:t>
                      </a:r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30E28A-72B5-EB1B-8DD1-0C866B578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>
            <a:extLst>
              <a:ext uri="{FF2B5EF4-FFF2-40B4-BE49-F238E27FC236}">
                <a16:creationId xmlns:a16="http://schemas.microsoft.com/office/drawing/2014/main" id="{EF1FA39D-70A5-7FFC-1183-8F6D97E9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sp>
        <p:nvSpPr>
          <p:cNvPr id="41987" name="Объект 2">
            <a:extLst>
              <a:ext uri="{FF2B5EF4-FFF2-40B4-BE49-F238E27FC236}">
                <a16:creationId xmlns:a16="http://schemas.microsoft.com/office/drawing/2014/main" id="{01E0B434-0A33-0F96-E3C2-A04A111B6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sz="4800" b="1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3DB2DF8-ADCF-EFA0-401C-7D99384914E2}"/>
              </a:ext>
            </a:extLst>
          </p:cNvPr>
          <p:cNvGraphicFramePr>
            <a:graphicFrameLocks noGrp="1"/>
          </p:cNvGraphicFramePr>
          <p:nvPr/>
        </p:nvGraphicFramePr>
        <p:xfrm>
          <a:off x="0" y="1258888"/>
          <a:ext cx="9180513" cy="5988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8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1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60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Предмет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Продолжительность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Русский</a:t>
                      </a:r>
                      <a:r>
                        <a:rPr lang="ru-RU" sz="24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язык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 30</a:t>
                      </a:r>
                      <a:r>
                        <a:rPr lang="ru-RU" sz="24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минут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Математика (профиль/база)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 55 минут/3 часа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338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История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</a:rPr>
                        <a:t>3 часа 30 минут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Обществознание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3 часа 30 минут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Иностранный язык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 часа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 мин.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+1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ru-RU" sz="2400" b="1" baseline="0" dirty="0">
                          <a:solidFill>
                            <a:schemeClr val="tx1"/>
                          </a:solidFill>
                        </a:rPr>
                        <a:t> минут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Литература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 55 минут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Физика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 55 минут 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Химия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 30 минут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География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901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Биология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1"/>
                          </a:solidFill>
                        </a:rPr>
                        <a:t>3 часа 55 минут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22963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Информатика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 часа 55 минут</a:t>
                      </a:r>
                    </a:p>
                    <a:p>
                      <a:pPr algn="l"/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B1F4ED-52A2-B084-5931-39A1F42D4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>
            <a:extLst>
              <a:ext uri="{FF2B5EF4-FFF2-40B4-BE49-F238E27FC236}">
                <a16:creationId xmlns:a16="http://schemas.microsoft.com/office/drawing/2014/main" id="{4A685662-8E65-9FCF-B89A-3D5070BC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25E70A-040A-E8FA-C19F-50E4CBDBE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В продолжительность экзаменов </a:t>
            </a:r>
            <a:r>
              <a:rPr lang="ru-RU" sz="4000" b="1" dirty="0">
                <a:solidFill>
                  <a:srgbClr val="C00000"/>
                </a:solidFill>
              </a:rPr>
              <a:t>не включается </a:t>
            </a: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время, выделенное на подготовительные мероприятия (инструктаж, заполнение регистрационных бланков и т.д.)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745E345-FE4D-5955-1E59-066918C61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>
            <a:extLst>
              <a:ext uri="{FF2B5EF4-FFF2-40B4-BE49-F238E27FC236}">
                <a16:creationId xmlns:a16="http://schemas.microsoft.com/office/drawing/2014/main" id="{EFD8E056-A9E3-F70E-A108-E045F4F36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45D25F5-46B0-7F0D-6B30-B32A223736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776467"/>
              </p:ext>
            </p:extLst>
          </p:nvPr>
        </p:nvGraphicFramePr>
        <p:xfrm>
          <a:off x="9525" y="1628775"/>
          <a:ext cx="9144000" cy="484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9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194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C00000"/>
                          </a:solidFill>
                        </a:rPr>
                        <a:t>Предмет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C00000"/>
                          </a:solidFill>
                        </a:rPr>
                        <a:t>Средства обучения</a:t>
                      </a: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1942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Математика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Линейка, не содержащая справочных материалов</a:t>
                      </a: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405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Физика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Линейка,</a:t>
                      </a:r>
                      <a:r>
                        <a:rPr lang="ru-RU" sz="200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н</a:t>
                      </a:r>
                      <a:r>
                        <a:rPr lang="ru-RU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епрограммируемый калькулятор</a:t>
                      </a: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467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Химия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Непрограммируемый калькулятор, периодическая система химических элементов, таблица растворимости солей и кислот</a:t>
                      </a: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334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География</a:t>
                      </a:r>
                    </a:p>
                    <a:p>
                      <a:pPr algn="l"/>
                      <a:endParaRPr lang="ru-RU" sz="20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Литература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Линейка, непрограммируемый калькулятор</a:t>
                      </a:r>
                    </a:p>
                    <a:p>
                      <a:endParaRPr lang="ru-RU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Орфографический словарь</a:t>
                      </a:r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D17F126-847D-9ECF-64ED-25B089863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>
            <a:extLst>
              <a:ext uri="{FF2B5EF4-FFF2-40B4-BE49-F238E27FC236}">
                <a16:creationId xmlns:a16="http://schemas.microsoft.com/office/drawing/2014/main" id="{BBCB2BF4-F620-574F-F473-08FF7A321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94BA82-3C87-A8C2-13C8-306066B03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Если обучающийся </a:t>
            </a:r>
            <a:r>
              <a:rPr lang="ru-RU" sz="3600" b="1" dirty="0">
                <a:solidFill>
                  <a:srgbClr val="C00000"/>
                </a:solidFill>
              </a:rPr>
              <a:t>по состоянию здоровья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 не может завершить выполнение экзаменационной работы, то он досрочно покидает аудиторию.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Экзамен может быть пересдан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3600" b="1" dirty="0">
                <a:solidFill>
                  <a:srgbClr val="C00000"/>
                </a:solidFill>
              </a:rPr>
              <a:t> в резервные дни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261CA7C-24B2-C02E-A806-DDC7C7657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AE698A17-EB14-6049-90D3-95425B622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3153" y="340357"/>
            <a:ext cx="7200800" cy="782960"/>
          </a:xfrm>
        </p:spPr>
        <p:txBody>
          <a:bodyPr/>
          <a:lstStyle/>
          <a:p>
            <a:pPr>
              <a:defRPr/>
            </a:pPr>
            <a:r>
              <a:rPr lang="ru" sz="3200" b="1" kern="1200" dirty="0">
                <a:solidFill>
                  <a:srgbClr val="FFFFFF"/>
                </a:solidFill>
                <a:latin typeface="Times New Roman"/>
                <a:ea typeface="+mn-ea"/>
                <a:cs typeface="+mn-cs"/>
              </a:rPr>
              <a:t>Порядок проведения ГИА-11 утвержден</a:t>
            </a:r>
            <a:endParaRPr lang="ru-RU" altLang="ru-RU" sz="3200" dirty="0"/>
          </a:p>
        </p:txBody>
      </p:sp>
      <p:sp>
        <p:nvSpPr>
          <p:cNvPr id="4099" name="Объект 2">
            <a:extLst>
              <a:ext uri="{FF2B5EF4-FFF2-40B4-BE49-F238E27FC236}">
                <a16:creationId xmlns:a16="http://schemas.microsoft.com/office/drawing/2014/main" id="{967D1817-5500-7B3B-62C6-B69A31353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ru-RU" altLang="ru-RU" b="1"/>
              <a:t>Приказом Минпросвещения России и Рособрнадзором № 190/1512 от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b="1"/>
              <a:t>07.11.2018 г. «Об утверждении Порядка проведения государственной итоговой аттестации по образовательным программам среднего общего образования»</a:t>
            </a:r>
            <a:r>
              <a:rPr lang="ru-RU" altLang="ru-RU" sz="2800" i="1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i="1">
                <a:latin typeface="Times New Roman" panose="02020603050405020304" pitchFamily="18" charset="0"/>
              </a:rPr>
              <a:t>(зарегистрирован Минюстом России 10.12.2018,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i="1">
                <a:latin typeface="Times New Roman" panose="02020603050405020304" pitchFamily="18" charset="0"/>
              </a:rPr>
              <a:t>№ 52952)</a:t>
            </a:r>
          </a:p>
          <a:p>
            <a:pPr marL="0" indent="0" algn="ctr">
              <a:buFontTx/>
              <a:buNone/>
            </a:pPr>
            <a:endParaRPr lang="ru-RU" altLang="ru-RU" b="1"/>
          </a:p>
          <a:p>
            <a:pPr marL="0" indent="0" algn="ctr">
              <a:buFontTx/>
              <a:buNone/>
            </a:pPr>
            <a:endParaRPr lang="ru-RU" altLang="ru-RU" b="1">
              <a:solidFill>
                <a:srgbClr val="262673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3E9E8F-B296-E873-B52B-1C3331C8E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>
            <a:extLst>
              <a:ext uri="{FF2B5EF4-FFF2-40B4-BE49-F238E27FC236}">
                <a16:creationId xmlns:a16="http://schemas.microsoft.com/office/drawing/2014/main" id="{8915D8F7-2619-984C-099F-908ED8BD4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8459788" cy="777875"/>
          </a:xfrm>
        </p:spPr>
        <p:txBody>
          <a:bodyPr/>
          <a:lstStyle/>
          <a:p>
            <a:pPr eaLnBrk="1" hangingPunct="1"/>
            <a:r>
              <a:rPr lang="ru-RU" altLang="ru-RU" b="1" dirty="0">
                <a:solidFill>
                  <a:schemeClr val="bg1"/>
                </a:solidFill>
              </a:rPr>
              <a:t>Правила </a:t>
            </a:r>
            <a:br>
              <a:rPr lang="ru-RU" altLang="ru-RU" b="1" dirty="0">
                <a:solidFill>
                  <a:schemeClr val="bg1"/>
                </a:solidFill>
              </a:rPr>
            </a:br>
            <a:r>
              <a:rPr lang="ru-RU" altLang="ru-RU" b="1" dirty="0">
                <a:solidFill>
                  <a:schemeClr val="bg1"/>
                </a:solidFill>
              </a:rPr>
              <a:t>проведения ЕГЭ</a:t>
            </a:r>
            <a:endParaRPr lang="ru-RU" alt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935698-8E8D-5273-9BBB-F0F43E25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713788" cy="5257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/>
              <a:t>Черная </a:t>
            </a:r>
            <a:r>
              <a:rPr lang="ru-RU" b="1" dirty="0" err="1"/>
              <a:t>гелевая</a:t>
            </a:r>
            <a:r>
              <a:rPr lang="ru-RU" b="1" dirty="0"/>
              <a:t> или  капиллярная ручка</a:t>
            </a:r>
          </a:p>
          <a:p>
            <a:pPr eaLnBrk="1" hangingPunct="1">
              <a:defRPr/>
            </a:pPr>
            <a:r>
              <a:rPr lang="ru-RU" b="1" dirty="0"/>
              <a:t>Документ, удостоверяющий личность</a:t>
            </a:r>
          </a:p>
          <a:p>
            <a:pPr eaLnBrk="1" hangingPunct="1">
              <a:defRPr/>
            </a:pPr>
            <a:r>
              <a:rPr lang="ru-RU" b="1" dirty="0">
                <a:solidFill>
                  <a:srgbClr val="C00000"/>
                </a:solidFill>
              </a:rPr>
              <a:t>Нельзя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общаться друг с другом, свободно перемещаться по аудитории, иметь средства связи, электронно-вычислительную аппаратуру, фото-, аудио- и видеоаппаратуру, справочные материалы, письменные заметки и иные средства хранения и передачи информации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E58FE12-5802-3CD2-BE8B-33F366219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>
            <a:extLst>
              <a:ext uri="{FF2B5EF4-FFF2-40B4-BE49-F238E27FC236}">
                <a16:creationId xmlns:a16="http://schemas.microsoft.com/office/drawing/2014/main" id="{C20DB1B9-D83E-CF11-E212-95B9B427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4AB281-F47B-8BC9-C6FA-DEE6A912F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Лица, допустившие нарушение устанавливаемого порядка проведения ГИА,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4000" b="1" dirty="0">
                <a:solidFill>
                  <a:srgbClr val="C00000"/>
                </a:solidFill>
              </a:rPr>
              <a:t>удаляются с экзамена!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4000" b="1" dirty="0">
                <a:solidFill>
                  <a:srgbClr val="C00000"/>
                </a:solidFill>
              </a:rPr>
              <a:t>Пересдача возможна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4000" b="1" dirty="0">
                <a:solidFill>
                  <a:srgbClr val="C00000"/>
                </a:solidFill>
              </a:rPr>
              <a:t>ТОЛЬКО через год!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35E06A1-3408-5E72-EE58-316E072CC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>
            <a:extLst>
              <a:ext uri="{FF2B5EF4-FFF2-40B4-BE49-F238E27FC236}">
                <a16:creationId xmlns:a16="http://schemas.microsoft.com/office/drawing/2014/main" id="{32445B76-D97E-CF2F-5FFC-BC4999F6B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0000"/>
                </a:solidFill>
              </a:rPr>
              <a:t>Надо знать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8366E8-2512-4C6A-44E2-714068646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  <a:buFontTx/>
              <a:buNone/>
              <a:defRPr/>
            </a:pPr>
            <a:r>
              <a:rPr lang="ru-RU" sz="2400" kern="1200" cap="all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Результаты ЕГЭ действительны в течение четырех лет.</a:t>
            </a:r>
          </a:p>
          <a:p>
            <a:pPr>
              <a:spcBef>
                <a:spcPts val="800"/>
              </a:spcBef>
              <a:buFontTx/>
              <a:buNone/>
              <a:defRPr/>
            </a:pPr>
            <a:r>
              <a:rPr lang="ru-RU" sz="2400" kern="1200" cap="all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kern="1200" cap="al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Пересдавать в резервные сроки  можно  только русский язык и математику. Все остальные экзамены  - на следующий год.</a:t>
            </a:r>
          </a:p>
          <a:p>
            <a:pPr>
              <a:spcBef>
                <a:spcPts val="800"/>
              </a:spcBef>
              <a:buFontTx/>
              <a:buNone/>
              <a:defRPr/>
            </a:pPr>
            <a:r>
              <a:rPr lang="ru-RU" sz="2400" kern="1200" cap="all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kern="1200" cap="al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пересдаче профильной математики можно сдавать или базу, или профиль. </a:t>
            </a:r>
          </a:p>
          <a:p>
            <a:pPr>
              <a:spcBef>
                <a:spcPts val="800"/>
              </a:spcBef>
              <a:buFontTx/>
              <a:buNone/>
              <a:defRPr/>
            </a:pPr>
            <a:r>
              <a:rPr lang="ru-RU" sz="2400" kern="1200" cap="all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Если при пересдаче не набираешь   минимального количества баллов, то аттестат не выдается. 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D36478-D823-7D3D-7BA4-C8CC99CFD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>
            <a:extLst>
              <a:ext uri="{FF2B5EF4-FFF2-40B4-BE49-F238E27FC236}">
                <a16:creationId xmlns:a16="http://schemas.microsoft.com/office/drawing/2014/main" id="{795AD982-7D13-1D6A-1148-BDEFD08E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697517"/>
            <a:ext cx="8229600" cy="1143000"/>
          </a:xfrm>
        </p:spPr>
        <p:txBody>
          <a:bodyPr/>
          <a:lstStyle/>
          <a:p>
            <a:r>
              <a:rPr lang="ru-RU" altLang="ru-RU" b="1" dirty="0">
                <a:solidFill>
                  <a:srgbClr val="FF0000"/>
                </a:solidFill>
              </a:rPr>
              <a:t>Аттестат особого образца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A99AA1-2420-ADC9-B30E-0A201C1CB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  <a:buFontTx/>
              <a:buChar char="-"/>
              <a:defRPr/>
            </a:pPr>
            <a:r>
              <a:rPr lang="ru-RU" b="1" kern="1200" cap="all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Получение медали необходимо подтвердить :</a:t>
            </a:r>
            <a:br>
              <a:rPr lang="ru-RU" b="1" kern="1200" cap="all" dirty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b="1" kern="1200" cap="all" dirty="0">
                <a:solidFill>
                  <a:srgbClr val="0000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ru-RU" b="1" kern="1200" dirty="0">
                <a:solidFill>
                  <a:srgbClr val="000000"/>
                </a:solidFill>
                <a:latin typeface="Franklin Gothic Book"/>
              </a:rPr>
              <a:t>сдать русский язык  не менее, чем на 70 баллов;</a:t>
            </a:r>
          </a:p>
          <a:p>
            <a:pPr marL="0" indent="0">
              <a:spcBef>
                <a:spcPts val="800"/>
              </a:spcBef>
              <a:buFontTx/>
              <a:buNone/>
              <a:defRPr/>
            </a:pPr>
            <a:r>
              <a:rPr lang="ru-RU" b="1" kern="1200" dirty="0">
                <a:solidFill>
                  <a:srgbClr val="000000"/>
                </a:solidFill>
                <a:latin typeface="Franklin Gothic Book"/>
              </a:rPr>
              <a:t>    - сдать  математику: </a:t>
            </a:r>
          </a:p>
          <a:p>
            <a:pPr marL="0" indent="0">
              <a:spcBef>
                <a:spcPts val="800"/>
              </a:spcBef>
              <a:buFontTx/>
              <a:buNone/>
              <a:defRPr/>
            </a:pPr>
            <a:r>
              <a:rPr lang="ru-RU" b="1" kern="1200" dirty="0">
                <a:solidFill>
                  <a:srgbClr val="000000"/>
                </a:solidFill>
                <a:latin typeface="Franklin Gothic Book"/>
              </a:rPr>
              <a:t>    - </a:t>
            </a:r>
            <a:r>
              <a:rPr lang="ru-RU" b="1" kern="1200" dirty="0">
                <a:latin typeface="Franklin Gothic Book"/>
              </a:rPr>
              <a:t>профильную не менее, чем на 70 баллов;</a:t>
            </a:r>
          </a:p>
          <a:p>
            <a:pPr marL="0" indent="0">
              <a:spcBef>
                <a:spcPts val="800"/>
              </a:spcBef>
              <a:buFontTx/>
              <a:buNone/>
              <a:defRPr/>
            </a:pPr>
            <a:r>
              <a:rPr lang="ru-RU" b="1" kern="1200" dirty="0">
                <a:solidFill>
                  <a:srgbClr val="000000"/>
                </a:solidFill>
                <a:latin typeface="Franklin Gothic Book"/>
              </a:rPr>
              <a:t>    - базовую на «5».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E83FA8B-4EDB-79F9-8DFF-192EA83031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>
            <a:extLst>
              <a:ext uri="{FF2B5EF4-FFF2-40B4-BE49-F238E27FC236}">
                <a16:creationId xmlns:a16="http://schemas.microsoft.com/office/drawing/2014/main" id="{CAA61CBB-0709-A4A8-9F0B-9ACFCE8B0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>
                <a:solidFill>
                  <a:schemeClr val="bg1"/>
                </a:solidFill>
              </a:rPr>
              <a:t>Как можно получить дополнительные баллы?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88E531-9AC1-6868-FCBB-70A8FCF59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569325" cy="4525963"/>
          </a:xfrm>
        </p:spPr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Итоговое сочинение (  </a:t>
            </a:r>
            <a:r>
              <a:rPr lang="ru-RU" sz="2800" b="1" dirty="0">
                <a:solidFill>
                  <a:srgbClr val="C00000"/>
                </a:solidFill>
              </a:rPr>
              <a:t>от 1 до 10 баллов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defRPr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Аттестат с отличием (</a:t>
            </a:r>
            <a:r>
              <a:rPr lang="ru-RU" sz="2800" b="1" dirty="0">
                <a:solidFill>
                  <a:srgbClr val="C00000"/>
                </a:solidFill>
              </a:rPr>
              <a:t>до 10 баллов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defRPr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Волонтерская деятельность (</a:t>
            </a:r>
            <a:r>
              <a:rPr lang="ru-RU" sz="2800" b="1" dirty="0">
                <a:solidFill>
                  <a:srgbClr val="C00000"/>
                </a:solidFill>
              </a:rPr>
              <a:t>1-2 балла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defRPr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Участие и победы в предметных олимпиадах и творческих конкурсах (</a:t>
            </a:r>
            <a:r>
              <a:rPr lang="ru-RU" sz="2800" b="1" dirty="0">
                <a:solidFill>
                  <a:srgbClr val="C00000"/>
                </a:solidFill>
              </a:rPr>
              <a:t>до 10 баллов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или льготные условия поступления)</a:t>
            </a:r>
          </a:p>
          <a:p>
            <a:pPr>
              <a:defRPr/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Спортивные заслуги (</a:t>
            </a:r>
            <a:r>
              <a:rPr lang="ru-RU" sz="2800" b="1" dirty="0">
                <a:solidFill>
                  <a:srgbClr val="C00000"/>
                </a:solidFill>
              </a:rPr>
              <a:t>до 10 баллов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или льготное поступление в профильные вузы) Золотой значок </a:t>
            </a:r>
            <a:r>
              <a:rPr lang="ru-RU" b="1" dirty="0">
                <a:solidFill>
                  <a:srgbClr val="C00000"/>
                </a:solidFill>
              </a:rPr>
              <a:t>ГТО!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BC259C4-295D-EA47-A5B6-ED904B8C1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Box 1">
            <a:extLst>
              <a:ext uri="{FF2B5EF4-FFF2-40B4-BE49-F238E27FC236}">
                <a16:creationId xmlns:a16="http://schemas.microsoft.com/office/drawing/2014/main" id="{100C8913-95A7-9F37-BFC8-0FF2352C9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35150"/>
            <a:ext cx="8886825" cy="364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Важные моменты: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sz="24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2400" dirty="0">
                <a:solidFill>
                  <a:srgbClr val="000000"/>
                </a:solidFill>
                <a:latin typeface="Cambria" panose="02040503050406030204" pitchFamily="18" charset="0"/>
              </a:rPr>
              <a:t>Результат победителя или призера </a:t>
            </a:r>
            <a:r>
              <a:rPr lang="ru-RU" altLang="ru-RU" sz="2400" b="1" dirty="0">
                <a:solidFill>
                  <a:srgbClr val="C00000"/>
                </a:solidFill>
                <a:latin typeface="Cambria" panose="02040503050406030204" pitchFamily="18" charset="0"/>
              </a:rPr>
              <a:t>заключительного этапа </a:t>
            </a:r>
            <a:r>
              <a:rPr lang="ru-RU" altLang="ru-RU" sz="2400" dirty="0">
                <a:solidFill>
                  <a:srgbClr val="000000"/>
                </a:solidFill>
                <a:latin typeface="Cambria" panose="02040503050406030204" pitchFamily="18" charset="0"/>
              </a:rPr>
              <a:t>олимпиад (значимого уровня) </a:t>
            </a:r>
            <a:r>
              <a:rPr lang="ru-RU" altLang="ru-RU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засчитывается при поступлении в вузы </a:t>
            </a:r>
            <a:r>
              <a:rPr lang="ru-RU" altLang="ru-RU" sz="2400" dirty="0">
                <a:solidFill>
                  <a:srgbClr val="000000"/>
                </a:solidFill>
                <a:latin typeface="Cambria" panose="02040503050406030204" pitchFamily="18" charset="0"/>
              </a:rPr>
              <a:t>по </a:t>
            </a:r>
            <a:r>
              <a:rPr lang="ru-RU" altLang="ru-RU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соответствующему профилю</a:t>
            </a:r>
            <a:r>
              <a:rPr lang="ru-RU" altLang="ru-RU" sz="24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altLang="ru-RU" sz="2400" dirty="0">
                <a:solidFill>
                  <a:srgbClr val="000000"/>
                </a:solidFill>
                <a:latin typeface="Cambria" panose="02040503050406030204" pitchFamily="18" charset="0"/>
              </a:rPr>
              <a:t>Победитель или призер заключительного этапа олимпиады </a:t>
            </a:r>
            <a:r>
              <a:rPr lang="ru-RU" altLang="ru-RU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не по профильному предмету </a:t>
            </a:r>
            <a:r>
              <a:rPr lang="ru-RU" altLang="ru-RU" sz="2400" dirty="0">
                <a:solidFill>
                  <a:srgbClr val="000000"/>
                </a:solidFill>
                <a:latin typeface="Cambria" panose="02040503050406030204" pitchFamily="18" charset="0"/>
              </a:rPr>
              <a:t>при поступлении в вуз получает дополнительные баллы к результатам ЕГЭ 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15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714437B-3E05-5E62-B02A-1B79DF84A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Объект 2">
            <a:extLst>
              <a:ext uri="{FF2B5EF4-FFF2-40B4-BE49-F238E27FC236}">
                <a16:creationId xmlns:a16="http://schemas.microsoft.com/office/drawing/2014/main" id="{6EC41036-ADE5-86C9-F643-5E60358EF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9" y="332656"/>
            <a:ext cx="9144000" cy="572135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pPr marL="0" indent="0">
              <a:buFontTx/>
              <a:buNone/>
            </a:pPr>
            <a:endParaRPr lang="ru-RU" altLang="ru-RU" dirty="0">
              <a:solidFill>
                <a:srgbClr val="66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ru-RU" altLang="ru-RU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Безусловно, система ЕГЭ будет продолжать развиваться и совершенствоваться. </a:t>
            </a:r>
          </a:p>
          <a:p>
            <a:pPr marL="0" indent="0">
              <a:buFontTx/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Важно помнить, что для получения достаточно высокого балла на ЕГЭ необходима 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тщательная и своевременная подготовка.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Усидчивость, трудолюбие, мотивация и уверенность в себе помогут нашим выпускникам добиться больших успехов и поступить в ВУЗ на заветную специальность.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67A2622-F157-4BCD-3A9A-93394BA24D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95466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Объект 2">
            <a:extLst>
              <a:ext uri="{FF2B5EF4-FFF2-40B4-BE49-F238E27FC236}">
                <a16:creationId xmlns:a16="http://schemas.microsoft.com/office/drawing/2014/main" id="{C335F8DC-D2F0-4FC8-6EAE-630D3895F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ru-RU" altLang="ru-RU" dirty="0">
              <a:solidFill>
                <a:srgbClr val="000099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marL="0" indent="0" algn="ctr">
              <a:buFontTx/>
              <a:buNone/>
            </a:pPr>
            <a:endParaRPr lang="ru-RU" altLang="ru-RU" dirty="0">
              <a:solidFill>
                <a:srgbClr val="000099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  <a:p>
            <a:pPr marL="0" indent="0" algn="ctr">
              <a:buFontTx/>
              <a:buNone/>
            </a:pPr>
            <a:r>
              <a:rPr lang="ru-RU" altLang="ru-RU" sz="4800" dirty="0">
                <a:solidFill>
                  <a:srgbClr val="0070C0"/>
                </a:solidFill>
                <a:latin typeface="Times New Roman" panose="02020603050405020304" pitchFamily="18" charset="0"/>
                <a:ea typeface="Gungsuh" panose="02030600000101010101" pitchFamily="18" charset="-127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762CBC3-E893-6FCB-3BC8-017B4274B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E917083-0041-394E-22E9-2FCC1D5C6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933056"/>
            <a:ext cx="23241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30C60DC4-E85B-9220-9B94-DC288816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</a:t>
            </a:r>
            <a:r>
              <a:rPr lang="en-US" altLang="ru-RU" b="1">
                <a:solidFill>
                  <a:schemeClr val="bg1"/>
                </a:solidFill>
              </a:rPr>
              <a:t>3</a:t>
            </a:r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A0F71C-BD41-210B-A027-840C6EF0A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 прохождению ГИА допускаются обучающиеся, </a:t>
            </a:r>
            <a:r>
              <a:rPr lang="ru-RU" sz="3600" b="1" dirty="0">
                <a:solidFill>
                  <a:srgbClr val="C00000"/>
                </a:solidFill>
              </a:rPr>
              <a:t>не имеющие академической задолженности по всем предметам и в полном объеме выполнившие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3600" b="1" dirty="0">
                <a:solidFill>
                  <a:srgbClr val="C00000"/>
                </a:solidFill>
              </a:rPr>
              <a:t>учебный план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98DDB49-23D6-29D0-BF08-0A759F7B8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0A1F7858-F4E1-8DCD-4030-2B303614A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</a:t>
            </a:r>
            <a:r>
              <a:rPr lang="en-US" altLang="ru-RU" b="1">
                <a:solidFill>
                  <a:schemeClr val="bg1"/>
                </a:solidFill>
              </a:rPr>
              <a:t>3</a:t>
            </a:r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24F954-B6FA-6301-5B80-65284DB88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Обязательные предметы: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rgbClr val="C00000"/>
                </a:solidFill>
              </a:rPr>
              <a:t>русский язык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rgbClr val="C00000"/>
                </a:solidFill>
              </a:rPr>
              <a:t>и математика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+  предметы по выбору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B8145BC-7BD9-74A4-3B68-DAAF7B401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506882EE-CD2E-7600-99DE-35F7C1638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</a:t>
            </a:r>
            <a:r>
              <a:rPr lang="en-US" altLang="ru-RU" b="1">
                <a:solidFill>
                  <a:schemeClr val="bg1"/>
                </a:solidFill>
              </a:rPr>
              <a:t>3</a:t>
            </a:r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7171" name="Объект 2">
            <a:extLst>
              <a:ext uri="{FF2B5EF4-FFF2-40B4-BE49-F238E27FC236}">
                <a16:creationId xmlns:a16="http://schemas.microsoft.com/office/drawing/2014/main" id="{DC462312-4BB2-AE57-C029-D5B4614A9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3600" b="1">
                <a:solidFill>
                  <a:srgbClr val="C00000"/>
                </a:solidFill>
              </a:rPr>
              <a:t>Удовлетворительные результаты </a:t>
            </a:r>
            <a:r>
              <a:rPr lang="ru-RU" altLang="ru-RU" sz="3600" b="1">
                <a:solidFill>
                  <a:srgbClr val="002060"/>
                </a:solidFill>
              </a:rPr>
              <a:t>государственной (итоговой) аттестации 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3600" b="1">
                <a:solidFill>
                  <a:srgbClr val="C00000"/>
                </a:solidFill>
              </a:rPr>
              <a:t>по русскому языку и математике 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3600" b="1">
                <a:solidFill>
                  <a:srgbClr val="002060"/>
                </a:solidFill>
              </a:rPr>
              <a:t>являются основанием выдачи аттестата о среднем  общем образовании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4000" b="1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A6CF10F-D228-EA3C-0A16-8E4504C5F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7F544B5B-5CE2-661F-4114-4B01CFFEF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228725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chemeClr val="bg1"/>
                </a:solidFill>
              </a:rPr>
              <a:t>ЕГЭ-202</a:t>
            </a:r>
            <a:r>
              <a:rPr lang="en-US" altLang="ru-RU" b="1">
                <a:solidFill>
                  <a:schemeClr val="bg1"/>
                </a:solidFill>
              </a:rPr>
              <a:t>3</a:t>
            </a:r>
            <a:endParaRPr lang="ru-RU" altLang="ru-RU" b="1">
              <a:solidFill>
                <a:schemeClr val="bg1"/>
              </a:solidFill>
            </a:endParaRPr>
          </a:p>
        </p:txBody>
      </p:sp>
      <p:sp>
        <p:nvSpPr>
          <p:cNvPr id="8195" name="Объект 2">
            <a:extLst>
              <a:ext uri="{FF2B5EF4-FFF2-40B4-BE49-F238E27FC236}">
                <a16:creationId xmlns:a16="http://schemas.microsoft.com/office/drawing/2014/main" id="{7EEEBE8B-10D4-BDAF-2147-D3316A2A9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321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b="1" dirty="0">
              <a:solidFill>
                <a:srgbClr val="00206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>
                <a:solidFill>
                  <a:srgbClr val="002060"/>
                </a:solidFill>
              </a:rPr>
              <a:t>В аттестат выпускнику, получившему удовлетворительные результаты на государственной (итоговой) аттестации, выставляются итоговые отметки, которые определяются как 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3600" b="1" dirty="0">
                <a:solidFill>
                  <a:srgbClr val="C00000"/>
                </a:solidFill>
              </a:rPr>
              <a:t>среднее арифметическое полугодовых и годовых отметок за X, XI классы</a:t>
            </a:r>
          </a:p>
          <a:p>
            <a:pPr marL="0" indent="0" algn="ctr" eaLnBrk="1" hangingPunct="1">
              <a:buFontTx/>
              <a:buNone/>
            </a:pPr>
            <a:endParaRPr lang="ru-RU" altLang="ru-RU" sz="4000" b="1" dirty="0">
              <a:solidFill>
                <a:srgbClr val="C00000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F887202-9876-9896-4026-F820B5768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F897D801-ABDF-48F5-3ADB-889F6A26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4BD93A-F4CD-379D-C0D2-0691C6803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defTabSz="457154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Tx/>
              <a:buNone/>
              <a:defRPr/>
            </a:pPr>
            <a:r>
              <a:rPr lang="ru-RU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выпускников 11 классов</a:t>
            </a:r>
            <a:r>
              <a:rPr lang="en-US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299" indent="-514299">
              <a:buFontTx/>
              <a:buAutoNum type="arabicPeriod"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Демоверсии ЕГЭ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https://fipi.ru/ege/demoversii-specifikacii-kodifikatory</a:t>
            </a:r>
            <a:endParaRPr lang="ru-RU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Открытый банк заданий ЕГЭ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https://fipi.ru/ege/otkrytyy-bank-zadaniy-ege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Итоговое сочинение (изложение)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https://fipi.ru/itogovoe-sochinenie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457154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5FCBEF"/>
              </a:buClr>
              <a:buSzPct val="80000"/>
              <a:buFontTx/>
              <a:buNone/>
              <a:defRPr/>
            </a:pPr>
            <a:endParaRPr lang="ru-RU" sz="2000" b="1" kern="1200" dirty="0">
              <a:solidFill>
                <a:srgbClr val="FF0000"/>
              </a:solidFill>
              <a:latin typeface="Trebuchet MS"/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17412" name="Рисунок 3">
            <a:extLst>
              <a:ext uri="{FF2B5EF4-FFF2-40B4-BE49-F238E27FC236}">
                <a16:creationId xmlns:a16="http://schemas.microsoft.com/office/drawing/2014/main" id="{6B17F1A5-6F11-DF62-5419-3C35B25CD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2" t="13403" r="25121" b="73766"/>
          <a:stretch>
            <a:fillRect/>
          </a:stretch>
        </p:blipFill>
        <p:spPr bwMode="auto">
          <a:xfrm>
            <a:off x="1619250" y="274638"/>
            <a:ext cx="6121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FCA3DE1-04FB-66AA-C13B-29647340E7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B81824D9-C2FE-6BB6-73CD-21602DD3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solidFill>
                  <a:schemeClr val="bg1"/>
                </a:solidFill>
              </a:rPr>
              <a:t>ЕГЭ-202</a:t>
            </a:r>
            <a:r>
              <a:rPr lang="en-US" altLang="ru-RU" b="1">
                <a:solidFill>
                  <a:schemeClr val="bg1"/>
                </a:solidFill>
              </a:rPr>
              <a:t>3</a:t>
            </a:r>
            <a:endParaRPr lang="ru-RU" altLang="ru-RU"/>
          </a:p>
        </p:txBody>
      </p:sp>
      <p:sp>
        <p:nvSpPr>
          <p:cNvPr id="19459" name="Объект 2">
            <a:extLst>
              <a:ext uri="{FF2B5EF4-FFF2-40B4-BE49-F238E27FC236}">
                <a16:creationId xmlns:a16="http://schemas.microsoft.com/office/drawing/2014/main" id="{6ED63BAA-8CBA-1DA2-FC27-AB6274EED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4800" b="1">
                <a:solidFill>
                  <a:srgbClr val="002060"/>
                </a:solidFill>
              </a:rPr>
              <a:t>Расписание ЕГЭ устанавливается </a:t>
            </a:r>
          </a:p>
          <a:p>
            <a:pPr marL="0" indent="0" algn="ctr">
              <a:buFontTx/>
              <a:buNone/>
            </a:pPr>
            <a:r>
              <a:rPr lang="ru-RU" altLang="ru-RU" sz="4800" b="1">
                <a:solidFill>
                  <a:srgbClr val="C00000"/>
                </a:solidFill>
              </a:rPr>
              <a:t>на федеральном уровне </a:t>
            </a:r>
          </a:p>
          <a:p>
            <a:pPr marL="0" indent="0" algn="ctr">
              <a:buFontTx/>
              <a:buNone/>
            </a:pPr>
            <a:r>
              <a:rPr lang="ru-RU" altLang="ru-RU" sz="4800" b="1">
                <a:solidFill>
                  <a:srgbClr val="002060"/>
                </a:solidFill>
              </a:rPr>
              <a:t>Рособрнадзором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42ACDEC-BA90-1CA2-3243-2D37F0154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DC4BEE-E0E1-A925-6B2B-1EFE89700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63500"/>
            <a:ext cx="8229600" cy="1143000"/>
          </a:xfrm>
        </p:spPr>
        <p:txBody>
          <a:bodyPr/>
          <a:lstStyle/>
          <a:p>
            <a:pPr defTabSz="914309" eaLnBrk="1" fontAlgn="auto" hangingPunct="1">
              <a:lnSpc>
                <a:spcPts val="3006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kern="1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РАСПИСАНИЕ ЕГЭ 2023 ГОДА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21F545-6094-3D11-7B21-CC85F908B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4479701"/>
          </a:xfrm>
        </p:spPr>
        <p:txBody>
          <a:bodyPr/>
          <a:lstStyle/>
          <a:p>
            <a:pPr eaLnBrk="1" fontAlgn="b" hangingPunct="1">
              <a:defRPr/>
            </a:pPr>
            <a:r>
              <a:rPr lang="ru-RU" sz="2100" b="1" dirty="0"/>
              <a:t>26 мая</a:t>
            </a:r>
            <a:r>
              <a:rPr lang="en-US" sz="2100" b="1" dirty="0"/>
              <a:t> </a:t>
            </a:r>
            <a:r>
              <a:rPr lang="ru-RU" sz="2100" b="1" dirty="0"/>
              <a:t>-география, литература, химия</a:t>
            </a:r>
            <a:endParaRPr lang="ru-RU" sz="2100" dirty="0"/>
          </a:p>
          <a:p>
            <a:pPr eaLnBrk="1" fontAlgn="t" hangingPunct="1">
              <a:defRPr/>
            </a:pPr>
            <a:r>
              <a:rPr lang="ru-RU" sz="2100" b="1" dirty="0"/>
              <a:t>29 мая -русский язык</a:t>
            </a:r>
            <a:endParaRPr lang="ru-RU" sz="2100" dirty="0"/>
          </a:p>
          <a:p>
            <a:pPr eaLnBrk="1" fontAlgn="t" hangingPunct="1">
              <a:defRPr/>
            </a:pPr>
            <a:r>
              <a:rPr lang="ru-RU" sz="2100" b="1" dirty="0"/>
              <a:t>1 июня</a:t>
            </a:r>
            <a:r>
              <a:rPr lang="en-US" sz="2100" b="1" dirty="0"/>
              <a:t> </a:t>
            </a:r>
            <a:r>
              <a:rPr lang="ru-RU" sz="2100" b="1" dirty="0"/>
              <a:t>-математика П, Б</a:t>
            </a:r>
            <a:endParaRPr lang="ru-RU" sz="2100" dirty="0"/>
          </a:p>
          <a:p>
            <a:pPr eaLnBrk="1" fontAlgn="b" hangingPunct="1">
              <a:defRPr/>
            </a:pPr>
            <a:r>
              <a:rPr lang="ru-RU" sz="2100" b="1" dirty="0"/>
              <a:t>5 июня -история, физика</a:t>
            </a:r>
            <a:endParaRPr lang="ru-RU" sz="2100" dirty="0"/>
          </a:p>
          <a:p>
            <a:pPr eaLnBrk="1" fontAlgn="b" hangingPunct="1">
              <a:defRPr/>
            </a:pPr>
            <a:r>
              <a:rPr lang="ru-RU" sz="2100" b="1" dirty="0"/>
              <a:t>8 июня -обществознание</a:t>
            </a:r>
            <a:endParaRPr lang="ru-RU" sz="2100" dirty="0"/>
          </a:p>
          <a:p>
            <a:pPr eaLnBrk="1" fontAlgn="t" hangingPunct="1">
              <a:defRPr/>
            </a:pPr>
            <a:r>
              <a:rPr lang="ru-RU" sz="2100" b="1" dirty="0"/>
              <a:t>13 июня -иностранные языки (письменно), биология</a:t>
            </a:r>
            <a:endParaRPr lang="ru-RU" sz="2100" dirty="0"/>
          </a:p>
          <a:p>
            <a:pPr eaLnBrk="1" fontAlgn="t" hangingPunct="1">
              <a:defRPr/>
            </a:pPr>
            <a:r>
              <a:rPr lang="ru-RU" sz="2100" b="1" dirty="0"/>
              <a:t>16 июня -иностранные языки (устно)</a:t>
            </a:r>
            <a:endParaRPr lang="ru-RU" sz="2100" dirty="0"/>
          </a:p>
          <a:p>
            <a:pPr eaLnBrk="1" fontAlgn="t" hangingPunct="1">
              <a:defRPr/>
            </a:pPr>
            <a:r>
              <a:rPr lang="ru-RU" sz="2100" b="1" dirty="0"/>
              <a:t>17 июня -иностранные языки (устно)</a:t>
            </a:r>
            <a:endParaRPr lang="ru-RU" sz="2100" dirty="0"/>
          </a:p>
          <a:p>
            <a:pPr eaLnBrk="1" fontAlgn="b" hangingPunct="1">
              <a:defRPr/>
            </a:pPr>
            <a:r>
              <a:rPr lang="ru-RU" sz="2100" b="1" dirty="0"/>
              <a:t>19 июня -информатика и ИКТ (К-ЕГЭ)</a:t>
            </a:r>
            <a:endParaRPr lang="ru-RU" sz="2100" dirty="0"/>
          </a:p>
          <a:p>
            <a:pPr eaLnBrk="1" fontAlgn="t" hangingPunct="1">
              <a:defRPr/>
            </a:pPr>
            <a:r>
              <a:rPr lang="ru-RU" sz="2100" b="1" dirty="0"/>
              <a:t>20 июня -информатика и ИКТ (К-ЕГЭ)</a:t>
            </a:r>
            <a:endParaRPr lang="ru-RU" sz="2100" dirty="0"/>
          </a:p>
          <a:p>
            <a:pPr marL="0" indent="0">
              <a:buFontTx/>
              <a:buNone/>
              <a:defRPr/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84" name="Рисунок 3">
            <a:extLst>
              <a:ext uri="{FF2B5EF4-FFF2-40B4-BE49-F238E27FC236}">
                <a16:creationId xmlns:a16="http://schemas.microsoft.com/office/drawing/2014/main" id="{63DA3D03-8A74-4D89-57E2-6CC674E77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35037"/>
            <a:ext cx="28606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F1506A-8286-7416-8CBB-333C48AE4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188640"/>
            <a:ext cx="1440160" cy="14170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12399</TotalTime>
  <Words>999</Words>
  <Application>Microsoft Office PowerPoint</Application>
  <PresentationFormat>Экран (4:3)</PresentationFormat>
  <Paragraphs>180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Gungsuh</vt:lpstr>
      <vt:lpstr>Arial</vt:lpstr>
      <vt:lpstr>Calibri</vt:lpstr>
      <vt:lpstr>Cambria</vt:lpstr>
      <vt:lpstr>Franklin Gothic Book</vt:lpstr>
      <vt:lpstr>Times New Roman</vt:lpstr>
      <vt:lpstr>Trebuchet MS</vt:lpstr>
      <vt:lpstr>Wingdings</vt:lpstr>
      <vt:lpstr>Diseño predeterminado</vt:lpstr>
      <vt:lpstr>ЕГЭ-2023</vt:lpstr>
      <vt:lpstr>Порядок проведения ГИА-11 утвержден</vt:lpstr>
      <vt:lpstr>ЕГЭ-2023</vt:lpstr>
      <vt:lpstr>ЕГЭ-2023</vt:lpstr>
      <vt:lpstr>ЕГЭ-2023</vt:lpstr>
      <vt:lpstr>ЕГЭ-2023</vt:lpstr>
      <vt:lpstr>Презентация PowerPoint</vt:lpstr>
      <vt:lpstr>ЕГЭ-2023</vt:lpstr>
      <vt:lpstr>РАСПИСАНИЕ ЕГЭ 2023 ГОДА</vt:lpstr>
      <vt:lpstr>ЕГЭ-2023</vt:lpstr>
      <vt:lpstr>Презентация PowerPoint</vt:lpstr>
      <vt:lpstr>ЕГЭ-2023</vt:lpstr>
      <vt:lpstr>ЕГЭ-2023 </vt:lpstr>
      <vt:lpstr>Вступил в силу приказ Министерства науки и высшего образования Российской Федерации № 758 от 12.08.22 г.       </vt:lpstr>
      <vt:lpstr>ЕГЭ-2023 </vt:lpstr>
      <vt:lpstr>ЕГЭ-2023</vt:lpstr>
      <vt:lpstr>ЕГЭ-2023</vt:lpstr>
      <vt:lpstr>ЕГЭ-2023</vt:lpstr>
      <vt:lpstr>ЕГЭ-2023</vt:lpstr>
      <vt:lpstr>Правила  проведения ЕГЭ</vt:lpstr>
      <vt:lpstr>ЕГЭ-2023</vt:lpstr>
      <vt:lpstr>Надо знать</vt:lpstr>
      <vt:lpstr>Аттестат особого образца</vt:lpstr>
      <vt:lpstr>Как можно получить дополнительные баллы?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Косова Елена</cp:lastModifiedBy>
  <cp:revision>851</cp:revision>
  <cp:lastPrinted>2021-11-18T06:05:55Z</cp:lastPrinted>
  <dcterms:created xsi:type="dcterms:W3CDTF">2010-05-23T14:28:12Z</dcterms:created>
  <dcterms:modified xsi:type="dcterms:W3CDTF">2023-01-21T08:08:05Z</dcterms:modified>
</cp:coreProperties>
</file>